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59" y="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46d4d591e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46d4d591e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31d95d755_2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31d95d755_2_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2611b9e7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2611b9e7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46d4d591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46d4d591e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446d4d591e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446d4d591e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46d4d591e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46d4d591e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46d4d591e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46d4d591e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431d95d755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431d95d755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431d95d755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431d95d755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46d4d591e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446d4d591e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46d4d591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46d4d591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46d4d591e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46d4d591e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446d4d591e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446d4d591e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446d4d591e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446d4d591e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431d95d755_2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431d95d755_2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431d95d755_2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431d95d755_2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42611b9e7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42611b9e7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431d95d75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431d95d75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31d95d755_2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431d95d755_2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446d4d591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446d4d591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431d95d755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431d95d755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2611b9e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2611b9e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2611b9e7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2611b9e7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46d4d591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46d4d591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46d4d591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46d4d591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46d4d591e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46d4d591e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46d4d591e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46d4d591e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31d95d755_2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31d95d755_2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1135900"/>
            <a:ext cx="8520600" cy="17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</a:rPr>
              <a:t>2018 Washtenaw County Opioid Summit</a:t>
            </a:r>
            <a:endParaRPr sz="2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</a:rPr>
              <a:t>Engagemen</a:t>
            </a:r>
            <a:r>
              <a:rPr lang="en" sz="4800"/>
              <a:t>t &amp; </a:t>
            </a:r>
            <a:endParaRPr sz="4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Motivational Interviewing (MI)</a:t>
            </a:r>
            <a:endParaRPr sz="48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Anna Byberg, LMSW, CAADC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Ambivalence	</a:t>
            </a:r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starting point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we start to try to convince, we end up pushing in the opposite direction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Entrenchment in the status quo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Motivational Interviewing</a:t>
            </a:r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Anyone working w/ precontemplative or contemplative people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TRAINING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457200" algn="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(no, this quick 30 minutes is not going to be sufficient)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	</a:t>
            </a:r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OARS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Open-ended questions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Affirmations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Reflections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Summaries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Open-ended Questions	</a:t>
            </a:r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“What have you tried?”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“What are your ideas about what to do next?”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“How might you do it?”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“Tell me about”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Elicit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Affirmations</a:t>
            </a:r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“This is really important to you”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was the last time that you heard something affirming?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Catch me doing the right thing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Identify strengths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Rapport, empathy</a:t>
            </a:r>
            <a:endParaRPr/>
          </a:p>
          <a:p>
            <a:pPr marL="457200" lvl="0" indent="0" algn="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(not praise)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Reflections</a:t>
            </a:r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“You’re really worried about this”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Simple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Complex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Feeling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Meaning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Double-sided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I’m listening &amp; trying to understand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Summaries</a:t>
            </a:r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“Last week we talked about”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“Let me make sure that I’ve got this right”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Begin, end, transition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Putting it all together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“If you act like you have five minutes, it’ll take all day. 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But if you act like you have all day, it’ll take five minutes.”</a:t>
            </a: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 Spirit</a:t>
            </a:r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CAPE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Compassion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Acceptance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Partnership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Evocation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Compassion</a:t>
            </a:r>
            <a:endParaRPr/>
          </a:p>
        </p:txBody>
      </p:sp>
      <p:sp>
        <p:nvSpPr>
          <p:cNvPr id="166" name="Google Shape;166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Goal is to convey empathy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Trying to understand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Non judgemental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From their perspective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7575" y="1452061"/>
            <a:ext cx="4156826" cy="281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Acceptance</a:t>
            </a:r>
            <a:endParaRPr/>
          </a:p>
        </p:txBody>
      </p:sp>
      <p:sp>
        <p:nvSpPr>
          <p:cNvPr id="172" name="Google Shape;172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4 As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Absolute worth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Autonomy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Accurate empathy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Affirmation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Partnership</a:t>
            </a:r>
            <a:endParaRPr/>
          </a:p>
        </p:txBody>
      </p:sp>
      <p:sp>
        <p:nvSpPr>
          <p:cNvPr id="178" name="Google Shape;178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Collaboration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Flat hierarchy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Respect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Evocation</a:t>
            </a:r>
            <a:endParaRPr/>
          </a:p>
        </p:txBody>
      </p:sp>
      <p:sp>
        <p:nvSpPr>
          <p:cNvPr id="184" name="Google Shape;184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Client/patient reasons for change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Motivation is elicited (our job)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OARS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Who talks more?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Rulers</a:t>
            </a:r>
            <a:endParaRPr/>
          </a:p>
        </p:txBody>
      </p:sp>
      <p:sp>
        <p:nvSpPr>
          <p:cNvPr id="190" name="Google Shape;190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Importance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Confidence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Influences where we go next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“Why not a”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“What would it take to”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were you on the fence about?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Recovery Capital</a:t>
            </a:r>
            <a:endParaRPr/>
          </a:p>
        </p:txBody>
      </p:sp>
      <p:sp>
        <p:nvSpPr>
          <p:cNvPr id="196" name="Google Shape;196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Internal &amp; external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Strengths &amp; resources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Biopsychosocial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BPS</a:t>
            </a:r>
            <a:endParaRPr/>
          </a:p>
        </p:txBody>
      </p:sp>
      <p:sp>
        <p:nvSpPr>
          <p:cNvPr id="202" name="Google Shape;202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Bio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physical health, detox/withdrawal, medications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ASAM dimension 1 (withdrawal potential) &amp; 2 (biomedical complications)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Psych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emotional regulation, coping skills, recovery planning, ACES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ASAM dimensions 3 (emotional/cognitive) &amp; 4 (readiness) &amp; 5 (relapse potential)</a:t>
            </a:r>
            <a:endParaRPr sz="1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peers, housing, employment, education, social support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ASAM dimensions 6 (social and environmental factors)</a:t>
            </a:r>
            <a:endParaRPr sz="1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Strengths &amp; Needs</a:t>
            </a:r>
            <a:endParaRPr/>
          </a:p>
        </p:txBody>
      </p:sp>
      <p:sp>
        <p:nvSpPr>
          <p:cNvPr id="208" name="Google Shape;208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Bio</a:t>
            </a:r>
            <a:endParaRPr/>
          </a:p>
          <a:p>
            <a:pPr marL="45720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Psych</a:t>
            </a:r>
            <a:endParaRPr/>
          </a:p>
          <a:p>
            <a:pPr marL="45720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Social</a:t>
            </a:r>
            <a:endParaRPr/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information is important?</a:t>
            </a:r>
            <a:endParaRPr/>
          </a:p>
          <a:p>
            <a:pPr marL="45720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questions should we ask?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 Sandwich</a:t>
            </a:r>
            <a:endParaRPr/>
          </a:p>
        </p:txBody>
      </p:sp>
      <p:sp>
        <p:nvSpPr>
          <p:cNvPr id="214" name="Google Shape;214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Build rapport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Collect information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Summarize and reconnect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Making LOC determinations (after lunch)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Therapeutic Alliance</a:t>
            </a:r>
            <a:endParaRPr/>
          </a:p>
        </p:txBody>
      </p:sp>
      <p:sp>
        <p:nvSpPr>
          <p:cNvPr id="220" name="Google Shape;220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Client/patient perception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Especially in early stages of change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Improves outcomes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Maintains engagement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Might be the MOST important factor in positive outcome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relationship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Do you genuinely care about me?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Do you genuinely believe in my ability to get better?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Wrap Up</a:t>
            </a:r>
            <a:endParaRPr/>
          </a:p>
        </p:txBody>
      </p:sp>
      <p:sp>
        <p:nvSpPr>
          <p:cNvPr id="226" name="Google Shape;226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Questions?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4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457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Anna Byberg, LMSW, CAADC</a:t>
            </a:r>
            <a:endParaRPr/>
          </a:p>
          <a:p>
            <a:pPr marL="45720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abyberg@dawnfarm.org</a:t>
            </a:r>
            <a:endParaRPr/>
          </a:p>
          <a:p>
            <a:pPr marL="45720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734-669-8265</a:t>
            </a:r>
            <a:endParaRPr/>
          </a:p>
        </p:txBody>
      </p:sp>
      <p:sp>
        <p:nvSpPr>
          <p:cNvPr id="227" name="Google Shape;227;p41"/>
          <p:cNvSpPr txBox="1"/>
          <p:nvPr/>
        </p:nvSpPr>
        <p:spPr>
          <a:xfrm>
            <a:off x="5098225" y="2237350"/>
            <a:ext cx="3542400" cy="20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8" name="Google Shape;22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6925" y="2059900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Engagement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Hope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Ambivalence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 OARS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 Spirit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Recovery Capital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BPS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Therapeutic Alliance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Q&amp;A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Engagement</a:t>
            </a: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Competing interests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Collecting information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Developing rapport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Time constraints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First needs first (water?)</a:t>
            </a:r>
            <a:endParaRPr/>
          </a:p>
          <a:p>
            <a:pPr marL="457200" lvl="0" indent="0" algn="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(Chris)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“If you want to treat an illness that has no easy cure,           first of all, treat them with hope.”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George Vaillant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Hope</a:t>
            </a:r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there was just one thing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Complicated, holistic, individualized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Accumulating positive experiences</a:t>
            </a:r>
            <a:endParaRPr/>
          </a:p>
          <a:p>
            <a:pPr marL="0" lvl="0" indent="0" algn="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(unicorns)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34863"/>
            <a:ext cx="9144003" cy="447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88" y="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Ambivalence</a:t>
            </a:r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 normal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Feeling two ways about something is not pathological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Empathy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Think about something that you’re on the fence about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Part of you wants to, and part of you doesn’t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573</Words>
  <Application>Microsoft Office PowerPoint</Application>
  <PresentationFormat>On-screen Show (16:9)</PresentationFormat>
  <Paragraphs>177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Arial</vt:lpstr>
      <vt:lpstr>Simple Light</vt:lpstr>
      <vt:lpstr>2018 Washtenaw County Opioid Summit  Engagement &amp;  Motivational Interviewing (MI)</vt:lpstr>
      <vt:lpstr>Intro</vt:lpstr>
      <vt:lpstr>Agenda</vt:lpstr>
      <vt:lpstr>Engagement</vt:lpstr>
      <vt:lpstr>PowerPoint Presentation</vt:lpstr>
      <vt:lpstr>Hope</vt:lpstr>
      <vt:lpstr>PowerPoint Presentation</vt:lpstr>
      <vt:lpstr>PowerPoint Presentation</vt:lpstr>
      <vt:lpstr>Ambivalence</vt:lpstr>
      <vt:lpstr>Ambivalence </vt:lpstr>
      <vt:lpstr>Motivational Interviewing</vt:lpstr>
      <vt:lpstr>MI </vt:lpstr>
      <vt:lpstr>Open-ended Questions </vt:lpstr>
      <vt:lpstr>Affirmations</vt:lpstr>
      <vt:lpstr>Reflections</vt:lpstr>
      <vt:lpstr>Summaries</vt:lpstr>
      <vt:lpstr>PowerPoint Presentation</vt:lpstr>
      <vt:lpstr>MI Spirit</vt:lpstr>
      <vt:lpstr>Compassion</vt:lpstr>
      <vt:lpstr>Acceptance</vt:lpstr>
      <vt:lpstr>Partnership</vt:lpstr>
      <vt:lpstr>Evocation</vt:lpstr>
      <vt:lpstr>Rulers</vt:lpstr>
      <vt:lpstr>Recovery Capital</vt:lpstr>
      <vt:lpstr>BPS</vt:lpstr>
      <vt:lpstr>Strengths &amp; Needs</vt:lpstr>
      <vt:lpstr>MI Sandwich</vt:lpstr>
      <vt:lpstr>Therapeutic Alliance</vt:lpstr>
      <vt:lpstr>Wrap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Washtenaw County Opioid Summit  Engagement &amp;  Motivational Interviewing (MI)</dc:title>
  <dc:creator>Welch-Marahar, Molly</dc:creator>
  <cp:lastModifiedBy>Welch-Marahar, Molly</cp:lastModifiedBy>
  <cp:revision>1</cp:revision>
  <dcterms:modified xsi:type="dcterms:W3CDTF">2018-10-15T14:33:05Z</dcterms:modified>
</cp:coreProperties>
</file>