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116"/>
  </p:notesMasterIdLst>
  <p:handoutMasterIdLst>
    <p:handoutMasterId r:id="rId117"/>
  </p:handoutMasterIdLst>
  <p:sldIdLst>
    <p:sldId id="538" r:id="rId2"/>
    <p:sldId id="741" r:id="rId3"/>
    <p:sldId id="742" r:id="rId4"/>
    <p:sldId id="743" r:id="rId5"/>
    <p:sldId id="526" r:id="rId6"/>
    <p:sldId id="865" r:id="rId7"/>
    <p:sldId id="527" r:id="rId8"/>
    <p:sldId id="845" r:id="rId9"/>
    <p:sldId id="883" r:id="rId10"/>
    <p:sldId id="778" r:id="rId11"/>
    <p:sldId id="836" r:id="rId12"/>
    <p:sldId id="846" r:id="rId13"/>
    <p:sldId id="784" r:id="rId14"/>
    <p:sldId id="785" r:id="rId15"/>
    <p:sldId id="786" r:id="rId16"/>
    <p:sldId id="787" r:id="rId17"/>
    <p:sldId id="788" r:id="rId18"/>
    <p:sldId id="789" r:id="rId19"/>
    <p:sldId id="790" r:id="rId20"/>
    <p:sldId id="791" r:id="rId21"/>
    <p:sldId id="792" r:id="rId22"/>
    <p:sldId id="793" r:id="rId23"/>
    <p:sldId id="794" r:id="rId24"/>
    <p:sldId id="795" r:id="rId25"/>
    <p:sldId id="796" r:id="rId26"/>
    <p:sldId id="797" r:id="rId27"/>
    <p:sldId id="798" r:id="rId28"/>
    <p:sldId id="799" r:id="rId29"/>
    <p:sldId id="529" r:id="rId30"/>
    <p:sldId id="530" r:id="rId31"/>
    <p:sldId id="837" r:id="rId32"/>
    <p:sldId id="849" r:id="rId33"/>
    <p:sldId id="850" r:id="rId34"/>
    <p:sldId id="860" r:id="rId35"/>
    <p:sldId id="853" r:id="rId36"/>
    <p:sldId id="852" r:id="rId37"/>
    <p:sldId id="851" r:id="rId38"/>
    <p:sldId id="854" r:id="rId39"/>
    <p:sldId id="855" r:id="rId40"/>
    <p:sldId id="286" r:id="rId41"/>
    <p:sldId id="856" r:id="rId42"/>
    <p:sldId id="857" r:id="rId43"/>
    <p:sldId id="313" r:id="rId44"/>
    <p:sldId id="619" r:id="rId45"/>
    <p:sldId id="858" r:id="rId46"/>
    <p:sldId id="859" r:id="rId47"/>
    <p:sldId id="867" r:id="rId48"/>
    <p:sldId id="868" r:id="rId49"/>
    <p:sldId id="869" r:id="rId50"/>
    <p:sldId id="870" r:id="rId51"/>
    <p:sldId id="871" r:id="rId52"/>
    <p:sldId id="872" r:id="rId53"/>
    <p:sldId id="873" r:id="rId54"/>
    <p:sldId id="874" r:id="rId55"/>
    <p:sldId id="875" r:id="rId56"/>
    <p:sldId id="876" r:id="rId57"/>
    <p:sldId id="884" r:id="rId58"/>
    <p:sldId id="878" r:id="rId59"/>
    <p:sldId id="879" r:id="rId60"/>
    <p:sldId id="848" r:id="rId61"/>
    <p:sldId id="847" r:id="rId62"/>
    <p:sldId id="531" r:id="rId63"/>
    <p:sldId id="861" r:id="rId64"/>
    <p:sldId id="866" r:id="rId65"/>
    <p:sldId id="532" r:id="rId66"/>
    <p:sldId id="840" r:id="rId67"/>
    <p:sldId id="533" r:id="rId68"/>
    <p:sldId id="838" r:id="rId69"/>
    <p:sldId id="862" r:id="rId70"/>
    <p:sldId id="863" r:id="rId71"/>
    <p:sldId id="864" r:id="rId72"/>
    <p:sldId id="841" r:id="rId73"/>
    <p:sldId id="844" r:id="rId74"/>
    <p:sldId id="843" r:id="rId75"/>
    <p:sldId id="880" r:id="rId76"/>
    <p:sldId id="578" r:id="rId77"/>
    <p:sldId id="596" r:id="rId78"/>
    <p:sldId id="584" r:id="rId79"/>
    <p:sldId id="816" r:id="rId80"/>
    <p:sldId id="814" r:id="rId81"/>
    <p:sldId id="815" r:id="rId82"/>
    <p:sldId id="669" r:id="rId83"/>
    <p:sldId id="670" r:id="rId84"/>
    <p:sldId id="671" r:id="rId85"/>
    <p:sldId id="672" r:id="rId86"/>
    <p:sldId id="673" r:id="rId87"/>
    <p:sldId id="757" r:id="rId88"/>
    <p:sldId id="674" r:id="rId89"/>
    <p:sldId id="675" r:id="rId90"/>
    <p:sldId id="828" r:id="rId91"/>
    <p:sldId id="829" r:id="rId92"/>
    <p:sldId id="830" r:id="rId93"/>
    <p:sldId id="676" r:id="rId94"/>
    <p:sldId id="831" r:id="rId95"/>
    <p:sldId id="832" r:id="rId96"/>
    <p:sldId id="677" r:id="rId97"/>
    <p:sldId id="678" r:id="rId98"/>
    <p:sldId id="804" r:id="rId99"/>
    <p:sldId id="738" r:id="rId100"/>
    <p:sldId id="885" r:id="rId101"/>
    <p:sldId id="805" r:id="rId102"/>
    <p:sldId id="877" r:id="rId103"/>
    <p:sldId id="806" r:id="rId104"/>
    <p:sldId id="807" r:id="rId105"/>
    <p:sldId id="808" r:id="rId106"/>
    <p:sldId id="809" r:id="rId107"/>
    <p:sldId id="810" r:id="rId108"/>
    <p:sldId id="811" r:id="rId109"/>
    <p:sldId id="812" r:id="rId110"/>
    <p:sldId id="881" r:id="rId111"/>
    <p:sldId id="772" r:id="rId112"/>
    <p:sldId id="835" r:id="rId113"/>
    <p:sldId id="731" r:id="rId114"/>
    <p:sldId id="882" r:id="rId1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4"/>
    <p:restoredTop sz="86635"/>
  </p:normalViewPr>
  <p:slideViewPr>
    <p:cSldViewPr snapToGrid="0" snapToObjects="1">
      <p:cViewPr varScale="1">
        <p:scale>
          <a:sx n="129" d="100"/>
          <a:sy n="129" d="100"/>
        </p:scale>
        <p:origin x="224" y="192"/>
      </p:cViewPr>
      <p:guideLst>
        <p:guide orient="horz" pos="2160"/>
        <p:guide pos="2880"/>
      </p:guideLst>
    </p:cSldViewPr>
  </p:slideViewPr>
  <p:outlineViewPr>
    <p:cViewPr>
      <p:scale>
        <a:sx n="33" d="100"/>
        <a:sy n="33" d="100"/>
      </p:scale>
      <p:origin x="0" y="-7400"/>
    </p:cViewPr>
  </p:outlineViewPr>
  <p:notesTextViewPr>
    <p:cViewPr>
      <p:scale>
        <a:sx n="100" d="100"/>
        <a:sy n="100" d="100"/>
      </p:scale>
      <p:origin x="0" y="0"/>
    </p:cViewPr>
  </p:notesTextViewPr>
  <p:sorterViewPr>
    <p:cViewPr>
      <p:scale>
        <a:sx n="125" d="100"/>
        <a:sy n="125" d="100"/>
      </p:scale>
      <p:origin x="0" y="22096"/>
    </p:cViewPr>
  </p:sorterViewPr>
  <p:notesViewPr>
    <p:cSldViewPr snapToGrid="0" snapToObjects="1">
      <p:cViewPr varScale="1">
        <p:scale>
          <a:sx n="165" d="100"/>
          <a:sy n="165" d="100"/>
        </p:scale>
        <p:origin x="3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Does Treatment Work?</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February 20, 2018</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Carl Christensen MD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6D3B28-9C9A-8746-9B93-1EF10A5F3784}" type="slidenum">
              <a:rPr lang="en-US" smtClean="0"/>
              <a:t>‹#›</a:t>
            </a:fld>
            <a:endParaRPr lang="en-US"/>
          </a:p>
        </p:txBody>
      </p:sp>
    </p:spTree>
    <p:extLst>
      <p:ext uri="{BB962C8B-B14F-4D97-AF65-F5344CB8AC3E}">
        <p14:creationId xmlns:p14="http://schemas.microsoft.com/office/powerpoint/2010/main" val="67202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62FD-9F76-6641-8D77-7BCFFBAB2F5E}" type="datetimeFigureOut">
              <a:rPr lang="en-US" smtClean="0"/>
              <a:t>10/14/18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CF1AC6-5944-A442-97E7-5BB07223793F}" type="slidenum">
              <a:rPr lang="en-US" smtClean="0"/>
              <a:t>‹#›</a:t>
            </a:fld>
            <a:endParaRPr lang="en-US"/>
          </a:p>
        </p:txBody>
      </p:sp>
    </p:spTree>
    <p:extLst>
      <p:ext uri="{BB962C8B-B14F-4D97-AF65-F5344CB8AC3E}">
        <p14:creationId xmlns:p14="http://schemas.microsoft.com/office/powerpoint/2010/main" val="29633965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F1AC6-5944-A442-97E7-5BB07223793F}" type="slidenum">
              <a:rPr lang="en-US" smtClean="0"/>
              <a:t>1</a:t>
            </a:fld>
            <a:endParaRPr lang="en-US"/>
          </a:p>
        </p:txBody>
      </p:sp>
    </p:spTree>
    <p:extLst>
      <p:ext uri="{BB962C8B-B14F-4D97-AF65-F5344CB8AC3E}">
        <p14:creationId xmlns:p14="http://schemas.microsoft.com/office/powerpoint/2010/main" val="221905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5765DA-C417-6B42-84FC-727F8077A14F}" type="slidenum">
              <a:rPr lang="en-US" sz="1300"/>
              <a:pPr eaLnBrk="1" hangingPunct="1"/>
              <a:t>19</a:t>
            </a:fld>
            <a:endParaRPr lang="en-US" sz="1300"/>
          </a:p>
        </p:txBody>
      </p:sp>
      <p:sp>
        <p:nvSpPr>
          <p:cNvPr id="57347" name="Rectangle 2"/>
          <p:cNvSpPr>
            <a:spLocks noGrp="1" noRot="1" noChangeAspect="1" noChangeArrowheads="1" noTextEdit="1"/>
          </p:cNvSpPr>
          <p:nvPr>
            <p:ph type="sldImg"/>
          </p:nvPr>
        </p:nvSpPr>
        <p:spPr>
          <a:xfrm>
            <a:off x="1255713" y="719138"/>
            <a:ext cx="4803775" cy="3603625"/>
          </a:xfrm>
          <a:ln/>
        </p:spPr>
      </p:sp>
      <p:sp>
        <p:nvSpPr>
          <p:cNvPr id="57348"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116970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44A04F-4C70-7F47-A30C-C1B810063730}" type="slidenum">
              <a:rPr lang="en-US" sz="1300"/>
              <a:pPr eaLnBrk="1" hangingPunct="1"/>
              <a:t>20</a:t>
            </a:fld>
            <a:endParaRPr lang="en-US" sz="1300"/>
          </a:p>
        </p:txBody>
      </p:sp>
      <p:sp>
        <p:nvSpPr>
          <p:cNvPr id="59395" name="Rectangle 2"/>
          <p:cNvSpPr>
            <a:spLocks noGrp="1" noRot="1" noChangeAspect="1" noChangeArrowheads="1" noTextEdit="1"/>
          </p:cNvSpPr>
          <p:nvPr>
            <p:ph type="sldImg"/>
          </p:nvPr>
        </p:nvSpPr>
        <p:spPr>
          <a:xfrm>
            <a:off x="1255713" y="719138"/>
            <a:ext cx="4803775" cy="3603625"/>
          </a:xfrm>
          <a:ln/>
        </p:spPr>
      </p:sp>
      <p:sp>
        <p:nvSpPr>
          <p:cNvPr id="59396"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169108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BCDF40-0A69-4E4A-A97D-182ACED1A20D}" type="slidenum">
              <a:rPr lang="en-US" sz="1300"/>
              <a:pPr eaLnBrk="1" hangingPunct="1"/>
              <a:t>22</a:t>
            </a:fld>
            <a:endParaRPr lang="en-US" sz="13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76313" y="4560890"/>
            <a:ext cx="536257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en-US">
                <a:ea typeface="ＭＳ Ｐゴシック" charset="0"/>
              </a:rPr>
              <a:t>How does brain structure injury affect brain functioning?</a:t>
            </a:r>
          </a:p>
          <a:p>
            <a:pPr eaLnBrk="1" hangingPunct="1">
              <a:buFontTx/>
              <a:buChar char="•"/>
            </a:pPr>
            <a:r>
              <a:rPr lang="en-US">
                <a:ea typeface="ＭＳ Ｐゴシック" charset="0"/>
              </a:rPr>
              <a:t>This is a different technique that measures </a:t>
            </a:r>
            <a:r>
              <a:rPr lang="en-US" b="1">
                <a:ea typeface="ＭＳ Ｐゴシック" charset="0"/>
              </a:rPr>
              <a:t>resting</a:t>
            </a:r>
            <a:r>
              <a:rPr lang="en-US">
                <a:ea typeface="ＭＳ Ｐゴシック" charset="0"/>
              </a:rPr>
              <a:t> blood flow in the brain. </a:t>
            </a:r>
            <a:r>
              <a:rPr lang="en-US" b="1">
                <a:ea typeface="ＭＳ Ｐゴシック" charset="0"/>
              </a:rPr>
              <a:t>Top view</a:t>
            </a:r>
          </a:p>
          <a:p>
            <a:pPr eaLnBrk="1" hangingPunct="1">
              <a:buFontTx/>
              <a:buChar char="•"/>
            </a:pPr>
            <a:r>
              <a:rPr lang="en-US" b="1">
                <a:ea typeface="ＭＳ Ｐゴシック" charset="0"/>
              </a:rPr>
              <a:t>Yellow shows reduced blood flow</a:t>
            </a:r>
          </a:p>
          <a:p>
            <a:pPr eaLnBrk="1" hangingPunct="1">
              <a:buFontTx/>
              <a:buChar char="•"/>
            </a:pPr>
            <a:r>
              <a:rPr lang="en-US">
                <a:ea typeface="ＭＳ Ｐゴシック" charset="0"/>
              </a:rPr>
              <a:t>Note change in </a:t>
            </a:r>
            <a:r>
              <a:rPr lang="en-US" b="1">
                <a:ea typeface="ＭＳ Ｐゴシック" charset="0"/>
              </a:rPr>
              <a:t>front</a:t>
            </a:r>
            <a:r>
              <a:rPr lang="en-US">
                <a:ea typeface="ＭＳ Ｐゴシック" charset="0"/>
              </a:rPr>
              <a:t> of brain—area related to </a:t>
            </a:r>
            <a:r>
              <a:rPr lang="ja-JP" altLang="en-US">
                <a:ea typeface="ＭＳ Ｐゴシック" charset="0"/>
              </a:rPr>
              <a:t>“</a:t>
            </a:r>
            <a:r>
              <a:rPr lang="en-US" b="1">
                <a:ea typeface="ＭＳ Ｐゴシック" charset="0"/>
              </a:rPr>
              <a:t>executive functions</a:t>
            </a:r>
            <a:r>
              <a:rPr lang="ja-JP" altLang="en-US">
                <a:ea typeface="ＭＳ Ｐゴシック" charset="0"/>
              </a:rPr>
              <a:t>”</a:t>
            </a:r>
            <a:r>
              <a:rPr lang="en-US">
                <a:ea typeface="ＭＳ Ｐゴシック" charset="0"/>
              </a:rPr>
              <a:t> not getting enough blood</a:t>
            </a: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196328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BCDF40-0A69-4E4A-A97D-182ACED1A20D}" type="slidenum">
              <a:rPr lang="en-US" sz="1300"/>
              <a:pPr eaLnBrk="1" hangingPunct="1"/>
              <a:t>23</a:t>
            </a:fld>
            <a:endParaRPr lang="en-US" sz="13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76313" y="4560890"/>
            <a:ext cx="536257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en-US">
                <a:ea typeface="ＭＳ Ｐゴシック" charset="0"/>
              </a:rPr>
              <a:t>How does brain structure injury affect brain functioning?</a:t>
            </a:r>
          </a:p>
          <a:p>
            <a:pPr eaLnBrk="1" hangingPunct="1">
              <a:buFontTx/>
              <a:buChar char="•"/>
            </a:pPr>
            <a:r>
              <a:rPr lang="en-US">
                <a:ea typeface="ＭＳ Ｐゴシック" charset="0"/>
              </a:rPr>
              <a:t>This is a different technique that measures </a:t>
            </a:r>
            <a:r>
              <a:rPr lang="en-US" b="1">
                <a:ea typeface="ＭＳ Ｐゴシック" charset="0"/>
              </a:rPr>
              <a:t>resting</a:t>
            </a:r>
            <a:r>
              <a:rPr lang="en-US">
                <a:ea typeface="ＭＳ Ｐゴシック" charset="0"/>
              </a:rPr>
              <a:t> blood flow in the brain. </a:t>
            </a:r>
            <a:r>
              <a:rPr lang="en-US" b="1">
                <a:ea typeface="ＭＳ Ｐゴシック" charset="0"/>
              </a:rPr>
              <a:t>Top view</a:t>
            </a:r>
          </a:p>
          <a:p>
            <a:pPr eaLnBrk="1" hangingPunct="1">
              <a:buFontTx/>
              <a:buChar char="•"/>
            </a:pPr>
            <a:r>
              <a:rPr lang="en-US" b="1">
                <a:ea typeface="ＭＳ Ｐゴシック" charset="0"/>
              </a:rPr>
              <a:t>Yellow shows reduced blood flow</a:t>
            </a:r>
          </a:p>
          <a:p>
            <a:pPr eaLnBrk="1" hangingPunct="1">
              <a:buFontTx/>
              <a:buChar char="•"/>
            </a:pPr>
            <a:r>
              <a:rPr lang="en-US">
                <a:ea typeface="ＭＳ Ｐゴシック" charset="0"/>
              </a:rPr>
              <a:t>Note change in </a:t>
            </a:r>
            <a:r>
              <a:rPr lang="en-US" b="1">
                <a:ea typeface="ＭＳ Ｐゴシック" charset="0"/>
              </a:rPr>
              <a:t>front</a:t>
            </a:r>
            <a:r>
              <a:rPr lang="en-US">
                <a:ea typeface="ＭＳ Ｐゴシック" charset="0"/>
              </a:rPr>
              <a:t> of brain—area related to </a:t>
            </a:r>
            <a:r>
              <a:rPr lang="ja-JP" altLang="en-US">
                <a:ea typeface="ＭＳ Ｐゴシック" charset="0"/>
              </a:rPr>
              <a:t>“</a:t>
            </a:r>
            <a:r>
              <a:rPr lang="en-US" b="1">
                <a:ea typeface="ＭＳ Ｐゴシック" charset="0"/>
              </a:rPr>
              <a:t>executive functions</a:t>
            </a:r>
            <a:r>
              <a:rPr lang="ja-JP" altLang="en-US">
                <a:ea typeface="ＭＳ Ｐゴシック" charset="0"/>
              </a:rPr>
              <a:t>”</a:t>
            </a:r>
            <a:r>
              <a:rPr lang="en-US">
                <a:ea typeface="ＭＳ Ｐゴシック" charset="0"/>
              </a:rPr>
              <a:t> not getting enough blood</a:t>
            </a: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246927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679A2B-C3CD-1B48-9A08-7FBF10F6F544}" type="slidenum">
              <a:rPr lang="en-US" sz="1300"/>
              <a:pPr eaLnBrk="1" hangingPunct="1"/>
              <a:t>24</a:t>
            </a:fld>
            <a:endParaRPr lang="en-US" sz="13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76313" y="4560890"/>
            <a:ext cx="536257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With stimulant use, some of the blood flow problems appear to recovery with continued abstinence (&gt; 3 months). </a:t>
            </a: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2182489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679A2B-C3CD-1B48-9A08-7FBF10F6F544}" type="slidenum">
              <a:rPr lang="en-US" sz="1300"/>
              <a:pPr eaLnBrk="1" hangingPunct="1"/>
              <a:t>25</a:t>
            </a:fld>
            <a:endParaRPr lang="en-US" sz="13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76313" y="4560890"/>
            <a:ext cx="536257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With stimulant use, some of the blood flow problems appear to recovery with continued abstinence (&gt; 3 months). </a:t>
            </a: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84953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679A2B-C3CD-1B48-9A08-7FBF10F6F544}" type="slidenum">
              <a:rPr lang="en-US" sz="1300"/>
              <a:pPr eaLnBrk="1" hangingPunct="1"/>
              <a:t>26</a:t>
            </a:fld>
            <a:endParaRPr lang="en-US" sz="13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76313" y="4560890"/>
            <a:ext cx="536257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With stimulant use, some of the blood flow problems appear to recovery with continued abstinence (&gt; 3 months). </a:t>
            </a: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155304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A506319-27F1-3142-9C25-7EDBEDBC16DA}" type="slidenum">
              <a:rPr lang="en-US" altLang="en-US" sz="1200"/>
              <a:pPr eaLnBrk="1" hangingPunct="1"/>
              <a:t>82</a:t>
            </a:fld>
            <a:endParaRPr lang="en-US" altLang="en-US" sz="1200"/>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p:txBody>
          <a:bodyPr/>
          <a:lstStyle/>
          <a:p>
            <a:pPr eaLnBrk="1" hangingPunct="1">
              <a:defRPr/>
            </a:pPr>
            <a:r>
              <a:rPr lang="en-US" b="1"/>
              <a:t>SPEAK SLOWLY</a:t>
            </a:r>
          </a:p>
          <a:p>
            <a:pPr eaLnBrk="1" hangingPunct="1">
              <a:defRPr/>
            </a:pPr>
            <a:r>
              <a:rPr lang="en-US"/>
              <a:t>Dissertation was on WFS. Theoretical differences from AA, but still a group process.</a:t>
            </a:r>
          </a:p>
        </p:txBody>
      </p:sp>
    </p:spTree>
    <p:extLst>
      <p:ext uri="{BB962C8B-B14F-4D97-AF65-F5344CB8AC3E}">
        <p14:creationId xmlns:p14="http://schemas.microsoft.com/office/powerpoint/2010/main" val="600094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E56971C-4D93-7F4F-875D-C4A86EF9C643}" type="slidenum">
              <a:rPr lang="en-US" altLang="en-US" sz="1200"/>
              <a:pPr eaLnBrk="1" hangingPunct="1"/>
              <a:t>83</a:t>
            </a:fld>
            <a:endParaRPr lang="en-US" altLang="en-US" sz="1200"/>
          </a:p>
        </p:txBody>
      </p:sp>
      <p:sp>
        <p:nvSpPr>
          <p:cNvPr id="431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1107"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67226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E1E97CC-38EB-6349-B8B0-EB3CEA3F3800}" type="slidenum">
              <a:rPr lang="en-US" altLang="en-US" sz="1200"/>
              <a:pPr eaLnBrk="1" hangingPunct="1"/>
              <a:t>84</a:t>
            </a:fld>
            <a:endParaRPr lang="en-US" altLang="en-US" sz="1200"/>
          </a:p>
        </p:txBody>
      </p:sp>
      <p:sp>
        <p:nvSpPr>
          <p:cNvPr id="429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9059" name="Rectangle 3"/>
          <p:cNvSpPr>
            <a:spLocks noGrp="1" noChangeArrowheads="1"/>
          </p:cNvSpPr>
          <p:nvPr>
            <p:ph type="body" idx="1"/>
          </p:nvPr>
        </p:nvSpPr>
        <p:spPr/>
        <p:txBody>
          <a:bodyPr/>
          <a:lstStyle/>
          <a:p>
            <a:pPr eaLnBrk="1" hangingPunct="1"/>
            <a:r>
              <a:rPr lang="en-US" altLang="en-US">
                <a:ea typeface="ＭＳ Ｐゴシック" charset="-128"/>
              </a:rPr>
              <a:t>Few things are around in the treatment system for people to go to for 8, 16 years…</a:t>
            </a:r>
          </a:p>
          <a:p>
            <a:pPr eaLnBrk="1" hangingPunct="1"/>
            <a:r>
              <a:rPr lang="en-US" altLang="en-US">
                <a:ea typeface="ＭＳ Ｐゴシック" charset="-128"/>
              </a:rPr>
              <a:t>AA seems to be effective for those who go. Doesn</a:t>
            </a:r>
            <a:r>
              <a:rPr lang="ja-JP" altLang="en-US">
                <a:latin typeface="Arial" charset="0"/>
                <a:ea typeface="ＭＳ Ｐゴシック" charset="-128"/>
              </a:rPr>
              <a:t>’</a:t>
            </a:r>
            <a:r>
              <a:rPr lang="en-US" altLang="ja-JP">
                <a:ea typeface="ＭＳ Ｐゴシック" charset="-128"/>
              </a:rPr>
              <a:t>t seem like it is cuz of motivation or being less severe. </a:t>
            </a:r>
          </a:p>
          <a:p>
            <a:pPr eaLnBrk="1" hangingPunct="1"/>
            <a:r>
              <a:rPr lang="en-US" altLang="en-US">
                <a:ea typeface="ＭＳ Ｐゴシック" charset="-128"/>
              </a:rPr>
              <a:t>But many do not go! And, half of those who do come to AA are gone within 3 months (per AA</a:t>
            </a:r>
            <a:r>
              <a:rPr lang="ja-JP" altLang="en-US">
                <a:latin typeface="Arial" charset="0"/>
                <a:ea typeface="ＭＳ Ｐゴシック" charset="-128"/>
              </a:rPr>
              <a:t>’</a:t>
            </a:r>
            <a:r>
              <a:rPr lang="en-US" altLang="ja-JP">
                <a:ea typeface="ＭＳ Ｐゴシック" charset="-128"/>
              </a:rPr>
              <a:t>s 1977-1989 surveys).</a:t>
            </a:r>
          </a:p>
          <a:p>
            <a:pPr eaLnBrk="1" hangingPunct="1"/>
            <a:r>
              <a:rPr lang="en-US" altLang="en-US">
                <a:ea typeface="ＭＳ Ｐゴシック" charset="-128"/>
              </a:rPr>
              <a:t>Treatment also has high drop-out.</a:t>
            </a:r>
          </a:p>
          <a:p>
            <a:pPr eaLnBrk="1" hangingPunct="1"/>
            <a:r>
              <a:rPr lang="en-US" altLang="en-US">
                <a:ea typeface="ＭＳ Ｐゴシック" charset="-128"/>
              </a:rPr>
              <a:t>-Need to find ways to not drop-out before it has a chance to help them.</a:t>
            </a:r>
          </a:p>
          <a:p>
            <a:pPr eaLnBrk="1" hangingPunct="1"/>
            <a:r>
              <a:rPr lang="en-US" altLang="en-US">
                <a:ea typeface="ＭＳ Ｐゴシック" charset="-128"/>
              </a:rPr>
              <a:t>-Need to understand mechanisms of AA, that can be translated to other approaches for people who aren</a:t>
            </a:r>
            <a:r>
              <a:rPr lang="ja-JP" altLang="en-US">
                <a:latin typeface="Arial" charset="0"/>
                <a:ea typeface="ＭＳ Ｐゴシック" charset="-128"/>
              </a:rPr>
              <a:t>’</a:t>
            </a:r>
            <a:r>
              <a:rPr lang="en-US" altLang="ja-JP">
                <a:ea typeface="ＭＳ Ｐゴシック" charset="-128"/>
              </a:rPr>
              <a:t>t ever going to go to AA.</a:t>
            </a:r>
            <a:endParaRPr lang="en-US" altLang="en-US">
              <a:ea typeface="ＭＳ Ｐゴシック" charset="-128"/>
            </a:endParaRPr>
          </a:p>
        </p:txBody>
      </p:sp>
    </p:spTree>
    <p:extLst>
      <p:ext uri="{BB962C8B-B14F-4D97-AF65-F5344CB8AC3E}">
        <p14:creationId xmlns:p14="http://schemas.microsoft.com/office/powerpoint/2010/main" val="107639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3777F-2BD1-7246-89E6-AA06A0ACF894}" type="slidenum">
              <a:rPr lang="en-US" sz="1300"/>
              <a:pPr eaLnBrk="1" hangingPunct="1"/>
              <a:t>10</a:t>
            </a:fld>
            <a:endParaRPr lang="en-US" sz="1300"/>
          </a:p>
        </p:txBody>
      </p:sp>
      <p:sp>
        <p:nvSpPr>
          <p:cNvPr id="25603" name="Rectangle 2"/>
          <p:cNvSpPr>
            <a:spLocks noGrp="1" noRot="1" noChangeAspect="1" noChangeArrowheads="1" noTextEdit="1"/>
          </p:cNvSpPr>
          <p:nvPr>
            <p:ph type="sldImg"/>
          </p:nvPr>
        </p:nvSpPr>
        <p:spPr>
          <a:xfrm>
            <a:off x="1255713" y="719138"/>
            <a:ext cx="4803775" cy="3603625"/>
          </a:xfrm>
          <a:ln/>
        </p:spPr>
      </p:sp>
      <p:sp>
        <p:nvSpPr>
          <p:cNvPr id="25604"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141666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770934A-23B2-014E-ACA7-49B33E725D74}" type="slidenum">
              <a:rPr lang="en-US" altLang="en-US" sz="1200"/>
              <a:pPr eaLnBrk="1" hangingPunct="1"/>
              <a:t>85</a:t>
            </a:fld>
            <a:endParaRPr lang="en-US" altLang="en-US" sz="1200"/>
          </a:p>
        </p:txBody>
      </p:sp>
      <p:sp>
        <p:nvSpPr>
          <p:cNvPr id="43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2131"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33758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43A7F49-4843-5C40-A8BE-65B7378A2A92}" type="slidenum">
              <a:rPr lang="en-US" altLang="en-US" sz="1200"/>
              <a:pPr eaLnBrk="1" hangingPunct="1"/>
              <a:t>86</a:t>
            </a:fld>
            <a:endParaRPr lang="en-US" altLang="en-US" sz="1200"/>
          </a:p>
        </p:txBody>
      </p:sp>
      <p:sp>
        <p:nvSpPr>
          <p:cNvPr id="433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31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4559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43A7F49-4843-5C40-A8BE-65B7378A2A92}" type="slidenum">
              <a:rPr lang="en-US" altLang="en-US" sz="1200"/>
              <a:pPr eaLnBrk="1" hangingPunct="1"/>
              <a:t>87</a:t>
            </a:fld>
            <a:endParaRPr lang="en-US" altLang="en-US" sz="1200"/>
          </a:p>
        </p:txBody>
      </p:sp>
      <p:sp>
        <p:nvSpPr>
          <p:cNvPr id="433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31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12707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9C96E08-FE12-7047-B721-36CCF03B096A}" type="slidenum">
              <a:rPr lang="en-US" altLang="en-US" sz="1200"/>
              <a:pPr eaLnBrk="1" hangingPunct="1"/>
              <a:t>88</a:t>
            </a:fld>
            <a:endParaRPr lang="en-US" altLang="en-US" sz="1200"/>
          </a:p>
        </p:txBody>
      </p:sp>
      <p:sp>
        <p:nvSpPr>
          <p:cNvPr id="43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4179"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685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26E1A58-7038-4C4B-9A79-EC264B0B9DCC}" type="slidenum">
              <a:rPr lang="en-US" altLang="en-US" sz="1200"/>
              <a:pPr eaLnBrk="1" hangingPunct="1"/>
              <a:t>89</a:t>
            </a:fld>
            <a:endParaRPr lang="en-US" altLang="en-US" sz="1200"/>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r>
              <a:rPr lang="en-US" altLang="en-US" b="1">
                <a:solidFill>
                  <a:srgbClr val="122B96"/>
                </a:solidFill>
                <a:ea typeface="ＭＳ Ｐゴシック" charset="-128"/>
              </a:rPr>
              <a:t>	</a:t>
            </a:r>
            <a:r>
              <a:rPr lang="en-US" altLang="en-US">
                <a:solidFill>
                  <a:schemeClr val="bg1"/>
                </a:solidFill>
                <a:ea typeface="ＭＳ Ｐゴシック" charset="-128"/>
              </a:rPr>
              <a:t>β = .61 between # meetings mos 9-12 and abstinence mos 9-12	</a:t>
            </a:r>
            <a:endParaRPr lang="en-US" altLang="en-US" b="1">
              <a:solidFill>
                <a:srgbClr val="122B96"/>
              </a:solidFill>
              <a:ea typeface="ＭＳ Ｐゴシック" charset="-128"/>
            </a:endParaRPr>
          </a:p>
          <a:p>
            <a:pPr eaLnBrk="1" hangingPunct="1"/>
            <a:endParaRPr lang="en-US" altLang="en-US">
              <a:ea typeface="ＭＳ Ｐゴシック" charset="-128"/>
            </a:endParaRPr>
          </a:p>
        </p:txBody>
      </p:sp>
    </p:spTree>
    <p:extLst>
      <p:ext uri="{BB962C8B-B14F-4D97-AF65-F5344CB8AC3E}">
        <p14:creationId xmlns:p14="http://schemas.microsoft.com/office/powerpoint/2010/main" val="1312948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26E1A58-7038-4C4B-9A79-EC264B0B9DCC}" type="slidenum">
              <a:rPr lang="en-US" altLang="en-US" sz="1200"/>
              <a:pPr eaLnBrk="1" hangingPunct="1"/>
              <a:t>90</a:t>
            </a:fld>
            <a:endParaRPr lang="en-US" altLang="en-US" sz="1200"/>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r>
              <a:rPr lang="en-US" altLang="en-US" b="1">
                <a:solidFill>
                  <a:srgbClr val="122B96"/>
                </a:solidFill>
                <a:ea typeface="ＭＳ Ｐゴシック" charset="-128"/>
              </a:rPr>
              <a:t>	</a:t>
            </a:r>
            <a:r>
              <a:rPr lang="en-US" altLang="en-US">
                <a:solidFill>
                  <a:schemeClr val="bg1"/>
                </a:solidFill>
                <a:ea typeface="ＭＳ Ｐゴシック" charset="-128"/>
              </a:rPr>
              <a:t>β = .61 between # meetings mos 9-12 and abstinence mos 9-12	</a:t>
            </a:r>
            <a:endParaRPr lang="en-US" altLang="en-US" b="1">
              <a:solidFill>
                <a:srgbClr val="122B96"/>
              </a:solidFill>
              <a:ea typeface="ＭＳ Ｐゴシック" charset="-128"/>
            </a:endParaRPr>
          </a:p>
          <a:p>
            <a:pPr eaLnBrk="1" hangingPunct="1"/>
            <a:endParaRPr lang="en-US" altLang="en-US">
              <a:ea typeface="ＭＳ Ｐゴシック" charset="-128"/>
            </a:endParaRPr>
          </a:p>
        </p:txBody>
      </p:sp>
    </p:spTree>
    <p:extLst>
      <p:ext uri="{BB962C8B-B14F-4D97-AF65-F5344CB8AC3E}">
        <p14:creationId xmlns:p14="http://schemas.microsoft.com/office/powerpoint/2010/main" val="1224993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26E1A58-7038-4C4B-9A79-EC264B0B9DCC}" type="slidenum">
              <a:rPr lang="en-US" altLang="en-US" sz="1200"/>
              <a:pPr eaLnBrk="1" hangingPunct="1"/>
              <a:t>91</a:t>
            </a:fld>
            <a:endParaRPr lang="en-US" altLang="en-US" sz="1200"/>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r>
              <a:rPr lang="en-US" altLang="en-US" b="1">
                <a:solidFill>
                  <a:srgbClr val="122B96"/>
                </a:solidFill>
                <a:ea typeface="ＭＳ Ｐゴシック" charset="-128"/>
              </a:rPr>
              <a:t>	</a:t>
            </a:r>
            <a:r>
              <a:rPr lang="en-US" altLang="en-US">
                <a:solidFill>
                  <a:schemeClr val="bg1"/>
                </a:solidFill>
                <a:ea typeface="ＭＳ Ｐゴシック" charset="-128"/>
              </a:rPr>
              <a:t>β = .61 between # meetings mos 9-12 and abstinence mos 9-12	</a:t>
            </a:r>
            <a:endParaRPr lang="en-US" altLang="en-US" b="1">
              <a:solidFill>
                <a:srgbClr val="122B96"/>
              </a:solidFill>
              <a:ea typeface="ＭＳ Ｐゴシック" charset="-128"/>
            </a:endParaRPr>
          </a:p>
          <a:p>
            <a:pPr eaLnBrk="1" hangingPunct="1"/>
            <a:endParaRPr lang="en-US" altLang="en-US">
              <a:ea typeface="ＭＳ Ｐゴシック" charset="-128"/>
            </a:endParaRPr>
          </a:p>
        </p:txBody>
      </p:sp>
    </p:spTree>
    <p:extLst>
      <p:ext uri="{BB962C8B-B14F-4D97-AF65-F5344CB8AC3E}">
        <p14:creationId xmlns:p14="http://schemas.microsoft.com/office/powerpoint/2010/main" val="1021563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26E1A58-7038-4C4B-9A79-EC264B0B9DCC}" type="slidenum">
              <a:rPr lang="en-US" altLang="en-US" sz="1200"/>
              <a:pPr eaLnBrk="1" hangingPunct="1"/>
              <a:t>92</a:t>
            </a:fld>
            <a:endParaRPr lang="en-US" altLang="en-US" sz="1200"/>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r>
              <a:rPr lang="en-US" altLang="en-US" b="1">
                <a:solidFill>
                  <a:srgbClr val="122B96"/>
                </a:solidFill>
                <a:ea typeface="ＭＳ Ｐゴシック" charset="-128"/>
              </a:rPr>
              <a:t>	</a:t>
            </a:r>
            <a:r>
              <a:rPr lang="en-US" altLang="en-US">
                <a:solidFill>
                  <a:schemeClr val="bg1"/>
                </a:solidFill>
                <a:ea typeface="ＭＳ Ｐゴシック" charset="-128"/>
              </a:rPr>
              <a:t>β = .61 between # meetings mos 9-12 and abstinence mos 9-12	</a:t>
            </a:r>
            <a:endParaRPr lang="en-US" altLang="en-US" b="1">
              <a:solidFill>
                <a:srgbClr val="122B96"/>
              </a:solidFill>
              <a:ea typeface="ＭＳ Ｐゴシック" charset="-128"/>
            </a:endParaRPr>
          </a:p>
          <a:p>
            <a:pPr eaLnBrk="1" hangingPunct="1"/>
            <a:endParaRPr lang="en-US" altLang="en-US">
              <a:ea typeface="ＭＳ Ｐゴシック" charset="-128"/>
            </a:endParaRPr>
          </a:p>
        </p:txBody>
      </p:sp>
    </p:spTree>
    <p:extLst>
      <p:ext uri="{BB962C8B-B14F-4D97-AF65-F5344CB8AC3E}">
        <p14:creationId xmlns:p14="http://schemas.microsoft.com/office/powerpoint/2010/main" val="303682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4CDE793-25CA-A846-A6F2-10CCA244C7EE}" type="slidenum">
              <a:rPr lang="en-US" altLang="en-US" sz="1200"/>
              <a:pPr eaLnBrk="1" hangingPunct="1"/>
              <a:t>93</a:t>
            </a:fld>
            <a:endParaRPr lang="en-US" altLang="en-US" sz="1200"/>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9619" name="Rectangle 3"/>
          <p:cNvSpPr>
            <a:spLocks noGrp="1" noChangeArrowheads="1"/>
          </p:cNvSpPr>
          <p:nvPr>
            <p:ph type="body" idx="1"/>
          </p:nvPr>
        </p:nvSpPr>
        <p:spPr/>
        <p:txBody>
          <a:bodyPr/>
          <a:lstStyle/>
          <a:p>
            <a:pPr eaLnBrk="1" hangingPunct="1"/>
            <a:r>
              <a:rPr lang="en-US" altLang="en-US">
                <a:ea typeface="ＭＳ Ｐゴシック" charset="-128"/>
              </a:rPr>
              <a:t>Part of by LA Target Cities study of CSAT</a:t>
            </a:r>
          </a:p>
          <a:p>
            <a:pPr eaLnBrk="1" hangingPunct="1"/>
            <a:r>
              <a:rPr lang="en-US" altLang="en-US">
                <a:ea typeface="ＭＳ Ｐゴシック" charset="-128"/>
              </a:rPr>
              <a:t>Other similar findings from: Hoffmann, </a:t>
            </a:r>
            <a:r>
              <a:rPr lang="en-US" altLang="en-US" i="1">
                <a:ea typeface="ＭＳ Ｐゴシック" charset="-128"/>
              </a:rPr>
              <a:t>Int J Addict</a:t>
            </a:r>
            <a:r>
              <a:rPr lang="en-US" altLang="en-US">
                <a:ea typeface="ＭＳ Ｐゴシック" charset="-128"/>
              </a:rPr>
              <a:t> 1983</a:t>
            </a:r>
          </a:p>
          <a:p>
            <a:pPr eaLnBrk="1" hangingPunct="1"/>
            <a:r>
              <a:rPr lang="en-US" altLang="en-US">
                <a:ea typeface="ＭＳ Ｐゴシック" charset="-128"/>
              </a:rPr>
              <a:t>Toumbourou, Hamilton et al., </a:t>
            </a:r>
            <a:r>
              <a:rPr lang="en-US" altLang="en-US" i="1">
                <a:ea typeface="ＭＳ Ｐゴシック" charset="-128"/>
              </a:rPr>
              <a:t>J Subst Abuse Treat</a:t>
            </a:r>
            <a:r>
              <a:rPr lang="en-US" altLang="en-US">
                <a:ea typeface="ＭＳ Ｐゴシック" charset="-128"/>
              </a:rPr>
              <a:t> 2002</a:t>
            </a:r>
          </a:p>
          <a:p>
            <a:pPr eaLnBrk="1" hangingPunct="1"/>
            <a:r>
              <a:rPr lang="en-US" altLang="en-US">
                <a:ea typeface="ＭＳ Ｐゴシック" charset="-128"/>
              </a:rPr>
              <a:t>Gossop, Harris et al., </a:t>
            </a:r>
            <a:r>
              <a:rPr lang="en-US" altLang="en-US" i="1">
                <a:ea typeface="ＭＳ Ｐゴシック" charset="-128"/>
              </a:rPr>
              <a:t>Alcohol Alcoholism</a:t>
            </a:r>
            <a:r>
              <a:rPr lang="en-US" altLang="en-US">
                <a:ea typeface="ＭＳ Ｐゴシック" charset="-128"/>
              </a:rPr>
              <a:t> 2003</a:t>
            </a:r>
          </a:p>
          <a:p>
            <a:pPr eaLnBrk="1" hangingPunct="1"/>
            <a:r>
              <a:rPr lang="en-US" altLang="en-US">
                <a:ea typeface="ＭＳ Ｐゴシック" charset="-128"/>
              </a:rPr>
              <a:t>Bottlender and Soyka, </a:t>
            </a:r>
            <a:r>
              <a:rPr lang="en-US" altLang="en-US" i="1">
                <a:ea typeface="ＭＳ Ｐゴシック" charset="-128"/>
              </a:rPr>
              <a:t>Fortschr Neurol Psyc</a:t>
            </a:r>
            <a:r>
              <a:rPr lang="en-US" altLang="en-US">
                <a:ea typeface="ＭＳ Ｐゴシック" charset="-128"/>
              </a:rPr>
              <a:t> 2005</a:t>
            </a:r>
          </a:p>
          <a:p>
            <a:pPr eaLnBrk="1" hangingPunct="1"/>
            <a:r>
              <a:rPr lang="en-US" altLang="en-US">
                <a:ea typeface="ＭＳ Ｐゴシック" charset="-128"/>
              </a:rPr>
              <a:t>Alford, Koehler et al., </a:t>
            </a:r>
            <a:r>
              <a:rPr lang="en-US" altLang="en-US" i="1">
                <a:ea typeface="ＭＳ Ｐゴシック" charset="-128"/>
              </a:rPr>
              <a:t>J Stud Alcohol</a:t>
            </a:r>
            <a:r>
              <a:rPr lang="en-US" altLang="en-US">
                <a:ea typeface="ＭＳ Ｐゴシック" charset="-128"/>
              </a:rPr>
              <a:t> 1991</a:t>
            </a:r>
          </a:p>
          <a:p>
            <a:pPr eaLnBrk="1" hangingPunct="1"/>
            <a:endParaRPr lang="en-US" altLang="en-US">
              <a:ea typeface="ＭＳ Ｐゴシック" charset="-128"/>
            </a:endParaRPr>
          </a:p>
          <a:p>
            <a:pPr eaLnBrk="1" hangingPunct="1"/>
            <a:r>
              <a:rPr lang="en-US" altLang="en-US">
                <a:ea typeface="ＭＳ Ｐゴシック" charset="-128"/>
              </a:rPr>
              <a:t>Old</a:t>
            </a:r>
          </a:p>
          <a:p>
            <a:pPr eaLnBrk="1" hangingPunct="1"/>
            <a:r>
              <a:rPr lang="en-US" altLang="en-US">
                <a:ea typeface="ＭＳ Ｐゴシック" charset="-128"/>
              </a:rPr>
              <a:t>***********</a:t>
            </a:r>
          </a:p>
          <a:p>
            <a:pPr eaLnBrk="1" hangingPunct="1"/>
            <a:r>
              <a:rPr lang="en-US" altLang="en-US">
                <a:ea typeface="ＭＳ Ｐゴシック" charset="-128"/>
              </a:rPr>
              <a:t>There is a striking linear relationship between the NUMBER of meetings attended, and the rate of abstinence.  The more meetings people go to, the more who are abstinent.  Moos has shown that in VA samples following inpatients.  However, looking beyond the number of meetings and considering the frequency of meetings: Fiorentine has found it at the 2-year follow-up of outpatients, that weekly attendance was associated with abstinence over the 6 months before the 2-year follow-up; and Hoffman found weekly attendance related to abstinence between baseline and the 6 month follow-up.   But this shows that the pattern of attendance also is important…</a:t>
            </a:r>
          </a:p>
          <a:p>
            <a:pPr eaLnBrk="1" hangingPunct="1"/>
            <a:r>
              <a:rPr lang="en-US" altLang="en-US" b="1">
                <a:ea typeface="ＭＳ Ｐゴシック" charset="-128"/>
              </a:rPr>
              <a:t>We</a:t>
            </a:r>
            <a:r>
              <a:rPr lang="ja-JP" altLang="en-US" b="1">
                <a:latin typeface="Arial" charset="0"/>
                <a:ea typeface="ＭＳ Ｐゴシック" charset="-128"/>
              </a:rPr>
              <a:t>’</a:t>
            </a:r>
            <a:r>
              <a:rPr lang="en-US" altLang="ja-JP" b="1">
                <a:ea typeface="ＭＳ Ｐゴシック" charset="-128"/>
              </a:rPr>
              <a:t>ll see that weekly attendance is also important for NA members—20 times more likely to be abstinent if attended weekly meetings (Toumbourou)</a:t>
            </a:r>
          </a:p>
          <a:p>
            <a:pPr eaLnBrk="1" hangingPunct="1"/>
            <a:r>
              <a:rPr lang="en-US" altLang="en-US">
                <a:ea typeface="ＭＳ Ｐゴシック" charset="-128"/>
              </a:rPr>
              <a:t>From old threshold slide that was part of getting people to aa:  </a:t>
            </a:r>
          </a:p>
          <a:p>
            <a:pPr eaLnBrk="1" hangingPunct="1"/>
            <a:r>
              <a:rPr lang="en-US" altLang="en-US" b="1">
                <a:solidFill>
                  <a:schemeClr val="accent2"/>
                </a:solidFill>
                <a:ea typeface="ＭＳ Ｐゴシック" charset="-128"/>
              </a:rPr>
              <a:t>Thresholds during treatment</a:t>
            </a:r>
            <a:r>
              <a:rPr lang="en-US" altLang="en-US">
                <a:ea typeface="ＭＳ Ｐゴシック" charset="-128"/>
              </a:rPr>
              <a:t> </a:t>
            </a:r>
            <a:r>
              <a:rPr lang="en-US" altLang="en-US" sz="800">
                <a:ea typeface="ＭＳ Ｐゴシック" charset="-128"/>
              </a:rPr>
              <a:t>(Tonigan, </a:t>
            </a:r>
            <a:r>
              <a:rPr lang="en-US" altLang="en-US" sz="800" i="1">
                <a:ea typeface="ＭＳ Ｐゴシック" charset="-128"/>
              </a:rPr>
              <a:t>Tx Matching book</a:t>
            </a:r>
            <a:r>
              <a:rPr lang="en-US" altLang="en-US" sz="800">
                <a:ea typeface="ＭＳ Ｐゴシック" charset="-128"/>
              </a:rPr>
              <a:t>, 2003)</a:t>
            </a:r>
          </a:p>
          <a:p>
            <a:pPr lvl="1" eaLnBrk="1" hangingPunct="1">
              <a:buFont typeface="Wingdings" charset="2"/>
              <a:buNone/>
            </a:pPr>
            <a:r>
              <a:rPr lang="en-US" altLang="en-US">
                <a:ea typeface="ＭＳ Ｐゴシック" charset="-128"/>
              </a:rPr>
              <a:t>24% of TSF outpatients quit attending after tx</a:t>
            </a:r>
          </a:p>
          <a:p>
            <a:pPr lvl="1" eaLnBrk="1" hangingPunct="1">
              <a:buFont typeface="Wingdings" charset="2"/>
              <a:buNone/>
            </a:pPr>
            <a:r>
              <a:rPr lang="en-US" altLang="en-US">
                <a:ea typeface="ＭＳ Ｐゴシック" charset="-128"/>
              </a:rPr>
              <a:t>3+ meetings per week during tx: continued to attend after tx</a:t>
            </a:r>
          </a:p>
          <a:p>
            <a:pPr lvl="1" eaLnBrk="1" hangingPunct="1">
              <a:buFont typeface="Wingdings" charset="2"/>
              <a:buNone/>
            </a:pPr>
            <a:r>
              <a:rPr lang="en-US" altLang="en-US">
                <a:ea typeface="ＭＳ Ｐゴシック" charset="-128"/>
              </a:rPr>
              <a:t>If continued to attend: attendance decreased, activities increased after tx</a:t>
            </a:r>
          </a:p>
          <a:p>
            <a:pPr lvl="1" eaLnBrk="1" hangingPunct="1">
              <a:buFont typeface="Wingdings" charset="2"/>
              <a:buNone/>
            </a:pPr>
            <a:r>
              <a:rPr lang="en-US" altLang="en-US">
                <a:ea typeface="ＭＳ Ｐゴシック" charset="-128"/>
              </a:rPr>
              <a:t>*************</a:t>
            </a:r>
          </a:p>
          <a:p>
            <a:pPr lvl="1" eaLnBrk="1" hangingPunct="1">
              <a:buFont typeface="Wingdings" charset="2"/>
              <a:buNone/>
            </a:pPr>
            <a:endParaRPr lang="en-US" altLang="en-US">
              <a:ea typeface="ＭＳ Ｐゴシック" charset="-128"/>
            </a:endParaRPr>
          </a:p>
          <a:p>
            <a:pPr lvl="1" eaLnBrk="1" hangingPunct="1">
              <a:buFont typeface="Wingdings" charset="2"/>
              <a:buNone/>
            </a:pPr>
            <a:endParaRPr lang="en-US" altLang="en-US">
              <a:ea typeface="ＭＳ Ｐゴシック" charset="-128"/>
            </a:endParaRPr>
          </a:p>
          <a:p>
            <a:pPr lvl="1" eaLnBrk="1" hangingPunct="1">
              <a:buFont typeface="Wingdings" charset="2"/>
              <a:buNone/>
            </a:pPr>
            <a:endParaRPr lang="en-US" altLang="en-US">
              <a:ea typeface="ＭＳ Ｐゴシック" charset="-128"/>
            </a:endParaRPr>
          </a:p>
          <a:p>
            <a:pPr lvl="1" eaLnBrk="1" hangingPunct="1">
              <a:buFont typeface="Wingdings" charset="2"/>
              <a:buNone/>
            </a:pPr>
            <a:r>
              <a:rPr lang="en-US" altLang="en-US">
                <a:ea typeface="ＭＳ Ｐゴシック" charset="-128"/>
              </a:rPr>
              <a:t>Also cite Vederhus &amp; Cross.</a:t>
            </a:r>
          </a:p>
          <a:p>
            <a:pPr lvl="1" eaLnBrk="1" hangingPunct="1">
              <a:buFont typeface="Wingdings" charset="2"/>
              <a:buNone/>
            </a:pPr>
            <a:r>
              <a:rPr lang="en-US" altLang="en-US">
                <a:ea typeface="ＭＳ Ｐゴシック" charset="-128"/>
              </a:rPr>
              <a:t>Regular = monthly: % not using drugs = 81%</a:t>
            </a:r>
          </a:p>
          <a:p>
            <a:pPr lvl="1" eaLnBrk="1" hangingPunct="1">
              <a:buFont typeface="Wingdings" charset="2"/>
              <a:buNone/>
            </a:pPr>
            <a:r>
              <a:rPr lang="en-US" altLang="en-US">
                <a:ea typeface="ＭＳ Ｐゴシック" charset="-128"/>
              </a:rPr>
              <a:t>Seldom or never:    % not using drugs = 19%</a:t>
            </a:r>
          </a:p>
        </p:txBody>
      </p:sp>
    </p:spTree>
    <p:extLst>
      <p:ext uri="{BB962C8B-B14F-4D97-AF65-F5344CB8AC3E}">
        <p14:creationId xmlns:p14="http://schemas.microsoft.com/office/powerpoint/2010/main" val="2093948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4CDE793-25CA-A846-A6F2-10CCA244C7EE}" type="slidenum">
              <a:rPr lang="en-US" altLang="en-US" sz="1200"/>
              <a:pPr eaLnBrk="1" hangingPunct="1"/>
              <a:t>94</a:t>
            </a:fld>
            <a:endParaRPr lang="en-US" altLang="en-US" sz="1200"/>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9619" name="Rectangle 3"/>
          <p:cNvSpPr>
            <a:spLocks noGrp="1" noChangeArrowheads="1"/>
          </p:cNvSpPr>
          <p:nvPr>
            <p:ph type="body" idx="1"/>
          </p:nvPr>
        </p:nvSpPr>
        <p:spPr/>
        <p:txBody>
          <a:bodyPr/>
          <a:lstStyle/>
          <a:p>
            <a:pPr eaLnBrk="1" hangingPunct="1"/>
            <a:r>
              <a:rPr lang="en-US" altLang="en-US">
                <a:ea typeface="ＭＳ Ｐゴシック" charset="-128"/>
              </a:rPr>
              <a:t>Part of by LA Target Cities study of CSAT</a:t>
            </a:r>
          </a:p>
          <a:p>
            <a:pPr eaLnBrk="1" hangingPunct="1"/>
            <a:r>
              <a:rPr lang="en-US" altLang="en-US">
                <a:ea typeface="ＭＳ Ｐゴシック" charset="-128"/>
              </a:rPr>
              <a:t>Other similar findings from: Hoffmann, </a:t>
            </a:r>
            <a:r>
              <a:rPr lang="en-US" altLang="en-US" i="1">
                <a:ea typeface="ＭＳ Ｐゴシック" charset="-128"/>
              </a:rPr>
              <a:t>Int J Addict</a:t>
            </a:r>
            <a:r>
              <a:rPr lang="en-US" altLang="en-US">
                <a:ea typeface="ＭＳ Ｐゴシック" charset="-128"/>
              </a:rPr>
              <a:t> 1983</a:t>
            </a:r>
          </a:p>
          <a:p>
            <a:pPr eaLnBrk="1" hangingPunct="1"/>
            <a:r>
              <a:rPr lang="en-US" altLang="en-US">
                <a:ea typeface="ＭＳ Ｐゴシック" charset="-128"/>
              </a:rPr>
              <a:t>Toumbourou, Hamilton et al., </a:t>
            </a:r>
            <a:r>
              <a:rPr lang="en-US" altLang="en-US" i="1">
                <a:ea typeface="ＭＳ Ｐゴシック" charset="-128"/>
              </a:rPr>
              <a:t>J Subst Abuse Treat</a:t>
            </a:r>
            <a:r>
              <a:rPr lang="en-US" altLang="en-US">
                <a:ea typeface="ＭＳ Ｐゴシック" charset="-128"/>
              </a:rPr>
              <a:t> 2002</a:t>
            </a:r>
          </a:p>
          <a:p>
            <a:pPr eaLnBrk="1" hangingPunct="1"/>
            <a:r>
              <a:rPr lang="en-US" altLang="en-US">
                <a:ea typeface="ＭＳ Ｐゴシック" charset="-128"/>
              </a:rPr>
              <a:t>Gossop, Harris et al., </a:t>
            </a:r>
            <a:r>
              <a:rPr lang="en-US" altLang="en-US" i="1">
                <a:ea typeface="ＭＳ Ｐゴシック" charset="-128"/>
              </a:rPr>
              <a:t>Alcohol Alcoholism</a:t>
            </a:r>
            <a:r>
              <a:rPr lang="en-US" altLang="en-US">
                <a:ea typeface="ＭＳ Ｐゴシック" charset="-128"/>
              </a:rPr>
              <a:t> 2003</a:t>
            </a:r>
          </a:p>
          <a:p>
            <a:pPr eaLnBrk="1" hangingPunct="1"/>
            <a:r>
              <a:rPr lang="en-US" altLang="en-US">
                <a:ea typeface="ＭＳ Ｐゴシック" charset="-128"/>
              </a:rPr>
              <a:t>Bottlender and Soyka, </a:t>
            </a:r>
            <a:r>
              <a:rPr lang="en-US" altLang="en-US" i="1">
                <a:ea typeface="ＭＳ Ｐゴシック" charset="-128"/>
              </a:rPr>
              <a:t>Fortschr Neurol Psyc</a:t>
            </a:r>
            <a:r>
              <a:rPr lang="en-US" altLang="en-US">
                <a:ea typeface="ＭＳ Ｐゴシック" charset="-128"/>
              </a:rPr>
              <a:t> 2005</a:t>
            </a:r>
          </a:p>
          <a:p>
            <a:pPr eaLnBrk="1" hangingPunct="1"/>
            <a:r>
              <a:rPr lang="en-US" altLang="en-US">
                <a:ea typeface="ＭＳ Ｐゴシック" charset="-128"/>
              </a:rPr>
              <a:t>Alford, Koehler et al., </a:t>
            </a:r>
            <a:r>
              <a:rPr lang="en-US" altLang="en-US" i="1">
                <a:ea typeface="ＭＳ Ｐゴシック" charset="-128"/>
              </a:rPr>
              <a:t>J Stud Alcohol</a:t>
            </a:r>
            <a:r>
              <a:rPr lang="en-US" altLang="en-US">
                <a:ea typeface="ＭＳ Ｐゴシック" charset="-128"/>
              </a:rPr>
              <a:t> 1991</a:t>
            </a:r>
          </a:p>
          <a:p>
            <a:pPr eaLnBrk="1" hangingPunct="1"/>
            <a:endParaRPr lang="en-US" altLang="en-US">
              <a:ea typeface="ＭＳ Ｐゴシック" charset="-128"/>
            </a:endParaRPr>
          </a:p>
          <a:p>
            <a:pPr eaLnBrk="1" hangingPunct="1"/>
            <a:r>
              <a:rPr lang="en-US" altLang="en-US">
                <a:ea typeface="ＭＳ Ｐゴシック" charset="-128"/>
              </a:rPr>
              <a:t>Old</a:t>
            </a:r>
          </a:p>
          <a:p>
            <a:pPr eaLnBrk="1" hangingPunct="1"/>
            <a:r>
              <a:rPr lang="en-US" altLang="en-US">
                <a:ea typeface="ＭＳ Ｐゴシック" charset="-128"/>
              </a:rPr>
              <a:t>***********</a:t>
            </a:r>
          </a:p>
          <a:p>
            <a:pPr eaLnBrk="1" hangingPunct="1"/>
            <a:r>
              <a:rPr lang="en-US" altLang="en-US">
                <a:ea typeface="ＭＳ Ｐゴシック" charset="-128"/>
              </a:rPr>
              <a:t>There is a striking linear relationship between the NUMBER of meetings attended, and the rate of abstinence.  The more meetings people go to, the more who are abstinent.  Moos has shown that in VA samples following inpatients.  However, looking beyond the number of meetings and considering the frequency of meetings: Fiorentine has found it at the 2-year follow-up of outpatients, that weekly attendance was associated with abstinence over the 6 months before the 2-year follow-up; and Hoffman found weekly attendance related to abstinence between baseline and the 6 month follow-up.   But this shows that the pattern of attendance also is important…</a:t>
            </a:r>
          </a:p>
          <a:p>
            <a:pPr eaLnBrk="1" hangingPunct="1"/>
            <a:r>
              <a:rPr lang="en-US" altLang="en-US" b="1">
                <a:ea typeface="ＭＳ Ｐゴシック" charset="-128"/>
              </a:rPr>
              <a:t>We</a:t>
            </a:r>
            <a:r>
              <a:rPr lang="ja-JP" altLang="en-US" b="1">
                <a:latin typeface="Arial" charset="0"/>
                <a:ea typeface="ＭＳ Ｐゴシック" charset="-128"/>
              </a:rPr>
              <a:t>’</a:t>
            </a:r>
            <a:r>
              <a:rPr lang="en-US" altLang="ja-JP" b="1">
                <a:ea typeface="ＭＳ Ｐゴシック" charset="-128"/>
              </a:rPr>
              <a:t>ll see that weekly attendance is also important for NA members—20 times more likely to be abstinent if attended weekly meetings (Toumbourou)</a:t>
            </a:r>
          </a:p>
          <a:p>
            <a:pPr eaLnBrk="1" hangingPunct="1"/>
            <a:r>
              <a:rPr lang="en-US" altLang="en-US">
                <a:ea typeface="ＭＳ Ｐゴシック" charset="-128"/>
              </a:rPr>
              <a:t>From old threshold slide that was part of getting people to aa:  </a:t>
            </a:r>
          </a:p>
          <a:p>
            <a:pPr eaLnBrk="1" hangingPunct="1"/>
            <a:r>
              <a:rPr lang="en-US" altLang="en-US" b="1">
                <a:solidFill>
                  <a:schemeClr val="accent2"/>
                </a:solidFill>
                <a:ea typeface="ＭＳ Ｐゴシック" charset="-128"/>
              </a:rPr>
              <a:t>Thresholds during treatment</a:t>
            </a:r>
            <a:r>
              <a:rPr lang="en-US" altLang="en-US">
                <a:ea typeface="ＭＳ Ｐゴシック" charset="-128"/>
              </a:rPr>
              <a:t> </a:t>
            </a:r>
            <a:r>
              <a:rPr lang="en-US" altLang="en-US" sz="800">
                <a:ea typeface="ＭＳ Ｐゴシック" charset="-128"/>
              </a:rPr>
              <a:t>(Tonigan, </a:t>
            </a:r>
            <a:r>
              <a:rPr lang="en-US" altLang="en-US" sz="800" i="1">
                <a:ea typeface="ＭＳ Ｐゴシック" charset="-128"/>
              </a:rPr>
              <a:t>Tx Matching book</a:t>
            </a:r>
            <a:r>
              <a:rPr lang="en-US" altLang="en-US" sz="800">
                <a:ea typeface="ＭＳ Ｐゴシック" charset="-128"/>
              </a:rPr>
              <a:t>, 2003)</a:t>
            </a:r>
          </a:p>
          <a:p>
            <a:pPr lvl="1" eaLnBrk="1" hangingPunct="1">
              <a:buFont typeface="Wingdings" charset="2"/>
              <a:buNone/>
            </a:pPr>
            <a:r>
              <a:rPr lang="en-US" altLang="en-US">
                <a:ea typeface="ＭＳ Ｐゴシック" charset="-128"/>
              </a:rPr>
              <a:t>24% of TSF outpatients quit attending after tx</a:t>
            </a:r>
          </a:p>
          <a:p>
            <a:pPr lvl="1" eaLnBrk="1" hangingPunct="1">
              <a:buFont typeface="Wingdings" charset="2"/>
              <a:buNone/>
            </a:pPr>
            <a:r>
              <a:rPr lang="en-US" altLang="en-US">
                <a:ea typeface="ＭＳ Ｐゴシック" charset="-128"/>
              </a:rPr>
              <a:t>3+ meetings per week during tx: continued to attend after tx</a:t>
            </a:r>
          </a:p>
          <a:p>
            <a:pPr lvl="1" eaLnBrk="1" hangingPunct="1">
              <a:buFont typeface="Wingdings" charset="2"/>
              <a:buNone/>
            </a:pPr>
            <a:r>
              <a:rPr lang="en-US" altLang="en-US">
                <a:ea typeface="ＭＳ Ｐゴシック" charset="-128"/>
              </a:rPr>
              <a:t>If continued to attend: attendance decreased, activities increased after tx</a:t>
            </a:r>
          </a:p>
          <a:p>
            <a:pPr lvl="1" eaLnBrk="1" hangingPunct="1">
              <a:buFont typeface="Wingdings" charset="2"/>
              <a:buNone/>
            </a:pPr>
            <a:r>
              <a:rPr lang="en-US" altLang="en-US">
                <a:ea typeface="ＭＳ Ｐゴシック" charset="-128"/>
              </a:rPr>
              <a:t>*************</a:t>
            </a:r>
          </a:p>
          <a:p>
            <a:pPr lvl="1" eaLnBrk="1" hangingPunct="1">
              <a:buFont typeface="Wingdings" charset="2"/>
              <a:buNone/>
            </a:pPr>
            <a:endParaRPr lang="en-US" altLang="en-US">
              <a:ea typeface="ＭＳ Ｐゴシック" charset="-128"/>
            </a:endParaRPr>
          </a:p>
          <a:p>
            <a:pPr lvl="1" eaLnBrk="1" hangingPunct="1">
              <a:buFont typeface="Wingdings" charset="2"/>
              <a:buNone/>
            </a:pPr>
            <a:endParaRPr lang="en-US" altLang="en-US">
              <a:ea typeface="ＭＳ Ｐゴシック" charset="-128"/>
            </a:endParaRPr>
          </a:p>
          <a:p>
            <a:pPr lvl="1" eaLnBrk="1" hangingPunct="1">
              <a:buFont typeface="Wingdings" charset="2"/>
              <a:buNone/>
            </a:pPr>
            <a:endParaRPr lang="en-US" altLang="en-US">
              <a:ea typeface="ＭＳ Ｐゴシック" charset="-128"/>
            </a:endParaRPr>
          </a:p>
          <a:p>
            <a:pPr lvl="1" eaLnBrk="1" hangingPunct="1">
              <a:buFont typeface="Wingdings" charset="2"/>
              <a:buNone/>
            </a:pPr>
            <a:r>
              <a:rPr lang="en-US" altLang="en-US">
                <a:ea typeface="ＭＳ Ｐゴシック" charset="-128"/>
              </a:rPr>
              <a:t>Also cite Vederhus &amp; Cross.</a:t>
            </a:r>
          </a:p>
          <a:p>
            <a:pPr lvl="1" eaLnBrk="1" hangingPunct="1">
              <a:buFont typeface="Wingdings" charset="2"/>
              <a:buNone/>
            </a:pPr>
            <a:r>
              <a:rPr lang="en-US" altLang="en-US">
                <a:ea typeface="ＭＳ Ｐゴシック" charset="-128"/>
              </a:rPr>
              <a:t>Regular = monthly: % not using drugs = 81%</a:t>
            </a:r>
          </a:p>
          <a:p>
            <a:pPr lvl="1" eaLnBrk="1" hangingPunct="1">
              <a:buFont typeface="Wingdings" charset="2"/>
              <a:buNone/>
            </a:pPr>
            <a:r>
              <a:rPr lang="en-US" altLang="en-US">
                <a:ea typeface="ＭＳ Ｐゴシック" charset="-128"/>
              </a:rPr>
              <a:t>Seldom or never:    % not using drugs = 19%</a:t>
            </a:r>
          </a:p>
        </p:txBody>
      </p:sp>
    </p:spTree>
    <p:extLst>
      <p:ext uri="{BB962C8B-B14F-4D97-AF65-F5344CB8AC3E}">
        <p14:creationId xmlns:p14="http://schemas.microsoft.com/office/powerpoint/2010/main" val="272353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3777F-2BD1-7246-89E6-AA06A0ACF894}" type="slidenum">
              <a:rPr lang="en-US" sz="1300"/>
              <a:pPr eaLnBrk="1" hangingPunct="1"/>
              <a:t>11</a:t>
            </a:fld>
            <a:endParaRPr lang="en-US" sz="1300"/>
          </a:p>
        </p:txBody>
      </p:sp>
      <p:sp>
        <p:nvSpPr>
          <p:cNvPr id="25603" name="Rectangle 2"/>
          <p:cNvSpPr>
            <a:spLocks noGrp="1" noRot="1" noChangeAspect="1" noChangeArrowheads="1" noTextEdit="1"/>
          </p:cNvSpPr>
          <p:nvPr>
            <p:ph type="sldImg"/>
          </p:nvPr>
        </p:nvSpPr>
        <p:spPr>
          <a:xfrm>
            <a:off x="1255713" y="719138"/>
            <a:ext cx="4803775" cy="3603625"/>
          </a:xfrm>
          <a:ln/>
        </p:spPr>
      </p:sp>
      <p:sp>
        <p:nvSpPr>
          <p:cNvPr id="25604"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3248496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4CDE793-25CA-A846-A6F2-10CCA244C7EE}" type="slidenum">
              <a:rPr lang="en-US" altLang="en-US" sz="1200"/>
              <a:pPr eaLnBrk="1" hangingPunct="1"/>
              <a:t>95</a:t>
            </a:fld>
            <a:endParaRPr lang="en-US" altLang="en-US" sz="1200"/>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9619" name="Rectangle 3"/>
          <p:cNvSpPr>
            <a:spLocks noGrp="1" noChangeArrowheads="1"/>
          </p:cNvSpPr>
          <p:nvPr>
            <p:ph type="body" idx="1"/>
          </p:nvPr>
        </p:nvSpPr>
        <p:spPr/>
        <p:txBody>
          <a:bodyPr/>
          <a:lstStyle/>
          <a:p>
            <a:pPr eaLnBrk="1" hangingPunct="1"/>
            <a:r>
              <a:rPr lang="en-US" altLang="en-US">
                <a:ea typeface="ＭＳ Ｐゴシック" charset="-128"/>
              </a:rPr>
              <a:t>Part of by LA Target Cities study of CSAT</a:t>
            </a:r>
          </a:p>
          <a:p>
            <a:pPr eaLnBrk="1" hangingPunct="1"/>
            <a:r>
              <a:rPr lang="en-US" altLang="en-US">
                <a:ea typeface="ＭＳ Ｐゴシック" charset="-128"/>
              </a:rPr>
              <a:t>Other similar findings from: Hoffmann, </a:t>
            </a:r>
            <a:r>
              <a:rPr lang="en-US" altLang="en-US" i="1">
                <a:ea typeface="ＭＳ Ｐゴシック" charset="-128"/>
              </a:rPr>
              <a:t>Int J Addict</a:t>
            </a:r>
            <a:r>
              <a:rPr lang="en-US" altLang="en-US">
                <a:ea typeface="ＭＳ Ｐゴシック" charset="-128"/>
              </a:rPr>
              <a:t> 1983</a:t>
            </a:r>
          </a:p>
          <a:p>
            <a:pPr eaLnBrk="1" hangingPunct="1"/>
            <a:r>
              <a:rPr lang="en-US" altLang="en-US">
                <a:ea typeface="ＭＳ Ｐゴシック" charset="-128"/>
              </a:rPr>
              <a:t>Toumbourou, Hamilton et al., </a:t>
            </a:r>
            <a:r>
              <a:rPr lang="en-US" altLang="en-US" i="1">
                <a:ea typeface="ＭＳ Ｐゴシック" charset="-128"/>
              </a:rPr>
              <a:t>J Subst Abuse Treat</a:t>
            </a:r>
            <a:r>
              <a:rPr lang="en-US" altLang="en-US">
                <a:ea typeface="ＭＳ Ｐゴシック" charset="-128"/>
              </a:rPr>
              <a:t> 2002</a:t>
            </a:r>
          </a:p>
          <a:p>
            <a:pPr eaLnBrk="1" hangingPunct="1"/>
            <a:r>
              <a:rPr lang="en-US" altLang="en-US">
                <a:ea typeface="ＭＳ Ｐゴシック" charset="-128"/>
              </a:rPr>
              <a:t>Gossop, Harris et al., </a:t>
            </a:r>
            <a:r>
              <a:rPr lang="en-US" altLang="en-US" i="1">
                <a:ea typeface="ＭＳ Ｐゴシック" charset="-128"/>
              </a:rPr>
              <a:t>Alcohol Alcoholism</a:t>
            </a:r>
            <a:r>
              <a:rPr lang="en-US" altLang="en-US">
                <a:ea typeface="ＭＳ Ｐゴシック" charset="-128"/>
              </a:rPr>
              <a:t> 2003</a:t>
            </a:r>
          </a:p>
          <a:p>
            <a:pPr eaLnBrk="1" hangingPunct="1"/>
            <a:r>
              <a:rPr lang="en-US" altLang="en-US">
                <a:ea typeface="ＭＳ Ｐゴシック" charset="-128"/>
              </a:rPr>
              <a:t>Bottlender and Soyka, </a:t>
            </a:r>
            <a:r>
              <a:rPr lang="en-US" altLang="en-US" i="1">
                <a:ea typeface="ＭＳ Ｐゴシック" charset="-128"/>
              </a:rPr>
              <a:t>Fortschr Neurol Psyc</a:t>
            </a:r>
            <a:r>
              <a:rPr lang="en-US" altLang="en-US">
                <a:ea typeface="ＭＳ Ｐゴシック" charset="-128"/>
              </a:rPr>
              <a:t> 2005</a:t>
            </a:r>
          </a:p>
          <a:p>
            <a:pPr eaLnBrk="1" hangingPunct="1"/>
            <a:r>
              <a:rPr lang="en-US" altLang="en-US">
                <a:ea typeface="ＭＳ Ｐゴシック" charset="-128"/>
              </a:rPr>
              <a:t>Alford, Koehler et al., </a:t>
            </a:r>
            <a:r>
              <a:rPr lang="en-US" altLang="en-US" i="1">
                <a:ea typeface="ＭＳ Ｐゴシック" charset="-128"/>
              </a:rPr>
              <a:t>J Stud Alcohol</a:t>
            </a:r>
            <a:r>
              <a:rPr lang="en-US" altLang="en-US">
                <a:ea typeface="ＭＳ Ｐゴシック" charset="-128"/>
              </a:rPr>
              <a:t> 1991</a:t>
            </a:r>
          </a:p>
          <a:p>
            <a:pPr eaLnBrk="1" hangingPunct="1"/>
            <a:endParaRPr lang="en-US" altLang="en-US">
              <a:ea typeface="ＭＳ Ｐゴシック" charset="-128"/>
            </a:endParaRPr>
          </a:p>
          <a:p>
            <a:pPr eaLnBrk="1" hangingPunct="1"/>
            <a:r>
              <a:rPr lang="en-US" altLang="en-US">
                <a:ea typeface="ＭＳ Ｐゴシック" charset="-128"/>
              </a:rPr>
              <a:t>Old</a:t>
            </a:r>
          </a:p>
          <a:p>
            <a:pPr eaLnBrk="1" hangingPunct="1"/>
            <a:r>
              <a:rPr lang="en-US" altLang="en-US">
                <a:ea typeface="ＭＳ Ｐゴシック" charset="-128"/>
              </a:rPr>
              <a:t>***********</a:t>
            </a:r>
          </a:p>
          <a:p>
            <a:pPr eaLnBrk="1" hangingPunct="1"/>
            <a:r>
              <a:rPr lang="en-US" altLang="en-US">
                <a:ea typeface="ＭＳ Ｐゴシック" charset="-128"/>
              </a:rPr>
              <a:t>There is a striking linear relationship between the NUMBER of meetings attended, and the rate of abstinence.  The more meetings people go to, the more who are abstinent.  Moos has shown that in VA samples following inpatients.  However, looking beyond the number of meetings and considering the frequency of meetings: Fiorentine has found it at the 2-year follow-up of outpatients, that weekly attendance was associated with abstinence over the 6 months before the 2-year follow-up; and Hoffman found weekly attendance related to abstinence between baseline and the 6 month follow-up.   But this shows that the pattern of attendance also is important…</a:t>
            </a:r>
          </a:p>
          <a:p>
            <a:pPr eaLnBrk="1" hangingPunct="1"/>
            <a:r>
              <a:rPr lang="en-US" altLang="en-US" b="1">
                <a:ea typeface="ＭＳ Ｐゴシック" charset="-128"/>
              </a:rPr>
              <a:t>We</a:t>
            </a:r>
            <a:r>
              <a:rPr lang="ja-JP" altLang="en-US" b="1">
                <a:latin typeface="Arial" charset="0"/>
                <a:ea typeface="ＭＳ Ｐゴシック" charset="-128"/>
              </a:rPr>
              <a:t>’</a:t>
            </a:r>
            <a:r>
              <a:rPr lang="en-US" altLang="ja-JP" b="1">
                <a:ea typeface="ＭＳ Ｐゴシック" charset="-128"/>
              </a:rPr>
              <a:t>ll see that weekly attendance is also important for NA members—20 times more likely to be abstinent if attended weekly meetings (Toumbourou)</a:t>
            </a:r>
          </a:p>
          <a:p>
            <a:pPr eaLnBrk="1" hangingPunct="1"/>
            <a:r>
              <a:rPr lang="en-US" altLang="en-US">
                <a:ea typeface="ＭＳ Ｐゴシック" charset="-128"/>
              </a:rPr>
              <a:t>From old threshold slide that was part of getting people to aa:  </a:t>
            </a:r>
          </a:p>
          <a:p>
            <a:pPr eaLnBrk="1" hangingPunct="1"/>
            <a:r>
              <a:rPr lang="en-US" altLang="en-US" b="1">
                <a:solidFill>
                  <a:schemeClr val="accent2"/>
                </a:solidFill>
                <a:ea typeface="ＭＳ Ｐゴシック" charset="-128"/>
              </a:rPr>
              <a:t>Thresholds during treatment</a:t>
            </a:r>
            <a:r>
              <a:rPr lang="en-US" altLang="en-US">
                <a:ea typeface="ＭＳ Ｐゴシック" charset="-128"/>
              </a:rPr>
              <a:t> </a:t>
            </a:r>
            <a:r>
              <a:rPr lang="en-US" altLang="en-US" sz="800">
                <a:ea typeface="ＭＳ Ｐゴシック" charset="-128"/>
              </a:rPr>
              <a:t>(Tonigan, </a:t>
            </a:r>
            <a:r>
              <a:rPr lang="en-US" altLang="en-US" sz="800" i="1">
                <a:ea typeface="ＭＳ Ｐゴシック" charset="-128"/>
              </a:rPr>
              <a:t>Tx Matching book</a:t>
            </a:r>
            <a:r>
              <a:rPr lang="en-US" altLang="en-US" sz="800">
                <a:ea typeface="ＭＳ Ｐゴシック" charset="-128"/>
              </a:rPr>
              <a:t>, 2003)</a:t>
            </a:r>
          </a:p>
          <a:p>
            <a:pPr lvl="1" eaLnBrk="1" hangingPunct="1">
              <a:buFont typeface="Wingdings" charset="2"/>
              <a:buNone/>
            </a:pPr>
            <a:r>
              <a:rPr lang="en-US" altLang="en-US">
                <a:ea typeface="ＭＳ Ｐゴシック" charset="-128"/>
              </a:rPr>
              <a:t>24% of TSF outpatients quit attending after tx</a:t>
            </a:r>
          </a:p>
          <a:p>
            <a:pPr lvl="1" eaLnBrk="1" hangingPunct="1">
              <a:buFont typeface="Wingdings" charset="2"/>
              <a:buNone/>
            </a:pPr>
            <a:r>
              <a:rPr lang="en-US" altLang="en-US">
                <a:ea typeface="ＭＳ Ｐゴシック" charset="-128"/>
              </a:rPr>
              <a:t>3+ meetings per week during tx: continued to attend after tx</a:t>
            </a:r>
          </a:p>
          <a:p>
            <a:pPr lvl="1" eaLnBrk="1" hangingPunct="1">
              <a:buFont typeface="Wingdings" charset="2"/>
              <a:buNone/>
            </a:pPr>
            <a:r>
              <a:rPr lang="en-US" altLang="en-US">
                <a:ea typeface="ＭＳ Ｐゴシック" charset="-128"/>
              </a:rPr>
              <a:t>If continued to attend: attendance decreased, activities increased after tx</a:t>
            </a:r>
          </a:p>
          <a:p>
            <a:pPr lvl="1" eaLnBrk="1" hangingPunct="1">
              <a:buFont typeface="Wingdings" charset="2"/>
              <a:buNone/>
            </a:pPr>
            <a:r>
              <a:rPr lang="en-US" altLang="en-US">
                <a:ea typeface="ＭＳ Ｐゴシック" charset="-128"/>
              </a:rPr>
              <a:t>*************</a:t>
            </a:r>
          </a:p>
          <a:p>
            <a:pPr lvl="1" eaLnBrk="1" hangingPunct="1">
              <a:buFont typeface="Wingdings" charset="2"/>
              <a:buNone/>
            </a:pPr>
            <a:endParaRPr lang="en-US" altLang="en-US">
              <a:ea typeface="ＭＳ Ｐゴシック" charset="-128"/>
            </a:endParaRPr>
          </a:p>
          <a:p>
            <a:pPr lvl="1" eaLnBrk="1" hangingPunct="1">
              <a:buFont typeface="Wingdings" charset="2"/>
              <a:buNone/>
            </a:pPr>
            <a:endParaRPr lang="en-US" altLang="en-US">
              <a:ea typeface="ＭＳ Ｐゴシック" charset="-128"/>
            </a:endParaRPr>
          </a:p>
          <a:p>
            <a:pPr lvl="1" eaLnBrk="1" hangingPunct="1">
              <a:buFont typeface="Wingdings" charset="2"/>
              <a:buNone/>
            </a:pPr>
            <a:endParaRPr lang="en-US" altLang="en-US">
              <a:ea typeface="ＭＳ Ｐゴシック" charset="-128"/>
            </a:endParaRPr>
          </a:p>
          <a:p>
            <a:pPr lvl="1" eaLnBrk="1" hangingPunct="1">
              <a:buFont typeface="Wingdings" charset="2"/>
              <a:buNone/>
            </a:pPr>
            <a:r>
              <a:rPr lang="en-US" altLang="en-US">
                <a:ea typeface="ＭＳ Ｐゴシック" charset="-128"/>
              </a:rPr>
              <a:t>Also cite Vederhus &amp; Cross.</a:t>
            </a:r>
          </a:p>
          <a:p>
            <a:pPr lvl="1" eaLnBrk="1" hangingPunct="1">
              <a:buFont typeface="Wingdings" charset="2"/>
              <a:buNone/>
            </a:pPr>
            <a:r>
              <a:rPr lang="en-US" altLang="en-US">
                <a:ea typeface="ＭＳ Ｐゴシック" charset="-128"/>
              </a:rPr>
              <a:t>Regular = monthly: % not using drugs = 81%</a:t>
            </a:r>
          </a:p>
          <a:p>
            <a:pPr lvl="1" eaLnBrk="1" hangingPunct="1">
              <a:buFont typeface="Wingdings" charset="2"/>
              <a:buNone/>
            </a:pPr>
            <a:r>
              <a:rPr lang="en-US" altLang="en-US">
                <a:ea typeface="ＭＳ Ｐゴシック" charset="-128"/>
              </a:rPr>
              <a:t>Seldom or never:    % not using drugs = 19%</a:t>
            </a:r>
          </a:p>
        </p:txBody>
      </p:sp>
    </p:spTree>
    <p:extLst>
      <p:ext uri="{BB962C8B-B14F-4D97-AF65-F5344CB8AC3E}">
        <p14:creationId xmlns:p14="http://schemas.microsoft.com/office/powerpoint/2010/main" val="2441473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BD91B4A-ED15-3D4A-A9BB-DB1DC3E91558}" type="slidenum">
              <a:rPr lang="en-US" altLang="en-US" sz="1200"/>
              <a:pPr eaLnBrk="1" hangingPunct="1"/>
              <a:t>96</a:t>
            </a:fld>
            <a:endParaRPr lang="en-US" altLang="en-US" sz="1200"/>
          </a:p>
        </p:txBody>
      </p:sp>
      <p:sp>
        <p:nvSpPr>
          <p:cNvPr id="43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5203"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639637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3925" eaLnBrk="0" hangingPunct="0">
              <a:defRPr sz="2400">
                <a:solidFill>
                  <a:schemeClr val="tx1"/>
                </a:solidFill>
                <a:latin typeface="Times New Roman" charset="0"/>
                <a:ea typeface="ＭＳ Ｐゴシック" charset="-128"/>
              </a:defRPr>
            </a:lvl1pPr>
            <a:lvl2pPr marL="742950" indent="-285750" defTabSz="923925" eaLnBrk="0" hangingPunct="0">
              <a:defRPr sz="2400">
                <a:solidFill>
                  <a:schemeClr val="tx1"/>
                </a:solidFill>
                <a:latin typeface="Times New Roman" charset="0"/>
                <a:ea typeface="ＭＳ Ｐゴシック" charset="-128"/>
              </a:defRPr>
            </a:lvl2pPr>
            <a:lvl3pPr marL="1143000" indent="-228600" defTabSz="923925" eaLnBrk="0" hangingPunct="0">
              <a:defRPr sz="2400">
                <a:solidFill>
                  <a:schemeClr val="tx1"/>
                </a:solidFill>
                <a:latin typeface="Times New Roman" charset="0"/>
                <a:ea typeface="ＭＳ Ｐゴシック" charset="-128"/>
              </a:defRPr>
            </a:lvl3pPr>
            <a:lvl4pPr marL="1600200" indent="-228600" defTabSz="923925" eaLnBrk="0" hangingPunct="0">
              <a:defRPr sz="2400">
                <a:solidFill>
                  <a:schemeClr val="tx1"/>
                </a:solidFill>
                <a:latin typeface="Times New Roman" charset="0"/>
                <a:ea typeface="ＭＳ Ｐゴシック" charset="-128"/>
              </a:defRPr>
            </a:lvl4pPr>
            <a:lvl5pPr marL="2057400" indent="-228600" defTabSz="923925" eaLnBrk="0" hangingPunct="0">
              <a:defRPr sz="2400">
                <a:solidFill>
                  <a:schemeClr val="tx1"/>
                </a:solidFill>
                <a:latin typeface="Times New Roman" charset="0"/>
                <a:ea typeface="ＭＳ Ｐゴシック" charset="-128"/>
              </a:defRPr>
            </a:lvl5pPr>
            <a:lvl6pPr marL="2514600" indent="-228600" defTabSz="9239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39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39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392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7E3BC61-7243-574A-8946-31838EDC98E4}" type="slidenum">
              <a:rPr lang="en-US" altLang="en-US" sz="1200"/>
              <a:pPr eaLnBrk="1" hangingPunct="1"/>
              <a:t>97</a:t>
            </a:fld>
            <a:endParaRPr lang="en-US" altLang="en-US" sz="1200"/>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1779" name="Rectangle 3"/>
          <p:cNvSpPr>
            <a:spLocks noGrp="1" noChangeArrowheads="1"/>
          </p:cNvSpPr>
          <p:nvPr>
            <p:ph type="body" idx="1"/>
          </p:nvPr>
        </p:nvSpPr>
        <p:spPr/>
        <p:txBody>
          <a:bodyPr/>
          <a:lstStyle/>
          <a:p>
            <a:pPr eaLnBrk="1" hangingPunct="1">
              <a:defRPr/>
            </a:pPr>
            <a:r>
              <a:rPr lang="en-US"/>
              <a:t>By year 8, self-sorted into 4 groups:</a:t>
            </a:r>
          </a:p>
          <a:p>
            <a:pPr eaLnBrk="1" hangingPunct="1">
              <a:defRPr/>
            </a:pPr>
            <a:r>
              <a:rPr lang="en-US"/>
              <a:t>Nothing, n=78</a:t>
            </a:r>
          </a:p>
          <a:p>
            <a:pPr eaLnBrk="1" hangingPunct="1">
              <a:defRPr/>
            </a:pPr>
            <a:r>
              <a:rPr lang="en-US"/>
              <a:t>AA only, n==66</a:t>
            </a:r>
          </a:p>
          <a:p>
            <a:pPr eaLnBrk="1" hangingPunct="1">
              <a:defRPr/>
            </a:pPr>
            <a:r>
              <a:rPr lang="en-US"/>
              <a:t>Formal tx only, n=74</a:t>
            </a:r>
          </a:p>
          <a:p>
            <a:pPr eaLnBrk="1" hangingPunct="1">
              <a:defRPr/>
            </a:pPr>
            <a:r>
              <a:rPr lang="en-US"/>
              <a:t>Formal tx + AA, n=248</a:t>
            </a:r>
          </a:p>
        </p:txBody>
      </p:sp>
    </p:spTree>
    <p:extLst>
      <p:ext uri="{BB962C8B-B14F-4D97-AF65-F5344CB8AC3E}">
        <p14:creationId xmlns:p14="http://schemas.microsoft.com/office/powerpoint/2010/main" val="1711091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F1AC6-5944-A442-97E7-5BB07223793F}" type="slidenum">
              <a:rPr lang="en-US" smtClean="0"/>
              <a:t>109</a:t>
            </a:fld>
            <a:endParaRPr lang="en-US"/>
          </a:p>
        </p:txBody>
      </p:sp>
    </p:spTree>
    <p:extLst>
      <p:ext uri="{BB962C8B-B14F-4D97-AF65-F5344CB8AC3E}">
        <p14:creationId xmlns:p14="http://schemas.microsoft.com/office/powerpoint/2010/main" val="227822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593B25-AAF2-BF42-9AC5-DB62C510E755}" type="slidenum">
              <a:rPr lang="en-US" sz="1300"/>
              <a:pPr eaLnBrk="1" hangingPunct="1"/>
              <a:t>13</a:t>
            </a:fld>
            <a:endParaRPr lang="en-US" sz="1300"/>
          </a:p>
        </p:txBody>
      </p:sp>
      <p:sp>
        <p:nvSpPr>
          <p:cNvPr id="47107" name="Rectangle 2"/>
          <p:cNvSpPr>
            <a:spLocks noGrp="1" noRot="1" noChangeAspect="1" noChangeArrowheads="1" noTextEdit="1"/>
          </p:cNvSpPr>
          <p:nvPr>
            <p:ph type="sldImg"/>
          </p:nvPr>
        </p:nvSpPr>
        <p:spPr>
          <a:xfrm>
            <a:off x="1255713" y="719138"/>
            <a:ext cx="4803775" cy="3603625"/>
          </a:xfrm>
          <a:ln/>
        </p:spPr>
      </p:sp>
      <p:sp>
        <p:nvSpPr>
          <p:cNvPr id="47108"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6476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895835-B426-6243-866F-07BD5177FA8B}" type="slidenum">
              <a:rPr lang="en-US" sz="1300"/>
              <a:pPr eaLnBrk="1" hangingPunct="1"/>
              <a:t>14</a:t>
            </a:fld>
            <a:endParaRPr lang="en-US" sz="1300"/>
          </a:p>
        </p:txBody>
      </p:sp>
      <p:sp>
        <p:nvSpPr>
          <p:cNvPr id="45059" name="Rectangle 2"/>
          <p:cNvSpPr>
            <a:spLocks noGrp="1" noRot="1" noChangeAspect="1" noChangeArrowheads="1" noTextEdit="1"/>
          </p:cNvSpPr>
          <p:nvPr>
            <p:ph type="sldImg"/>
          </p:nvPr>
        </p:nvSpPr>
        <p:spPr>
          <a:xfrm>
            <a:off x="1255713" y="719138"/>
            <a:ext cx="4803775" cy="3603625"/>
          </a:xfrm>
          <a:ln/>
        </p:spPr>
      </p:sp>
      <p:sp>
        <p:nvSpPr>
          <p:cNvPr id="45060"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341025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F57C54-03F4-634D-AAB0-7E02952C282C}" type="slidenum">
              <a:rPr lang="en-US" sz="1300"/>
              <a:pPr eaLnBrk="1" hangingPunct="1"/>
              <a:t>15</a:t>
            </a:fld>
            <a:endParaRPr lang="en-US" sz="1300"/>
          </a:p>
        </p:txBody>
      </p:sp>
      <p:sp>
        <p:nvSpPr>
          <p:cNvPr id="49155" name="Rectangle 2"/>
          <p:cNvSpPr>
            <a:spLocks noGrp="1" noRot="1" noChangeAspect="1" noChangeArrowheads="1" noTextEdit="1"/>
          </p:cNvSpPr>
          <p:nvPr>
            <p:ph type="sldImg"/>
          </p:nvPr>
        </p:nvSpPr>
        <p:spPr>
          <a:xfrm>
            <a:off x="1255713" y="719138"/>
            <a:ext cx="4803775" cy="3603625"/>
          </a:xfrm>
          <a:ln/>
        </p:spPr>
      </p:sp>
      <p:sp>
        <p:nvSpPr>
          <p:cNvPr id="49156"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351490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F57C54-03F4-634D-AAB0-7E02952C282C}" type="slidenum">
              <a:rPr lang="en-US" sz="1300"/>
              <a:pPr eaLnBrk="1" hangingPunct="1"/>
              <a:t>16</a:t>
            </a:fld>
            <a:endParaRPr lang="en-US" sz="1300"/>
          </a:p>
        </p:txBody>
      </p:sp>
      <p:sp>
        <p:nvSpPr>
          <p:cNvPr id="49155" name="Rectangle 2"/>
          <p:cNvSpPr>
            <a:spLocks noGrp="1" noRot="1" noChangeAspect="1" noChangeArrowheads="1" noTextEdit="1"/>
          </p:cNvSpPr>
          <p:nvPr>
            <p:ph type="sldImg"/>
          </p:nvPr>
        </p:nvSpPr>
        <p:spPr>
          <a:xfrm>
            <a:off x="1255713" y="719138"/>
            <a:ext cx="4803775" cy="3603625"/>
          </a:xfrm>
          <a:ln/>
        </p:spPr>
      </p:sp>
      <p:sp>
        <p:nvSpPr>
          <p:cNvPr id="49156"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40507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D0AAF1-AA9D-B747-9693-3F4D6D033FBC}" type="slidenum">
              <a:rPr lang="en-US" sz="1300"/>
              <a:pPr eaLnBrk="1" hangingPunct="1"/>
              <a:t>17</a:t>
            </a:fld>
            <a:endParaRPr lang="en-US" sz="1300"/>
          </a:p>
        </p:txBody>
      </p:sp>
      <p:sp>
        <p:nvSpPr>
          <p:cNvPr id="53251" name="Rectangle 2"/>
          <p:cNvSpPr>
            <a:spLocks noGrp="1" noRot="1" noChangeAspect="1" noChangeArrowheads="1" noTextEdit="1"/>
          </p:cNvSpPr>
          <p:nvPr>
            <p:ph type="sldImg"/>
          </p:nvPr>
        </p:nvSpPr>
        <p:spPr>
          <a:xfrm>
            <a:off x="1255713" y="719138"/>
            <a:ext cx="4803775" cy="3603625"/>
          </a:xfrm>
          <a:ln/>
        </p:spPr>
      </p:sp>
      <p:sp>
        <p:nvSpPr>
          <p:cNvPr id="53252"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171295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41AC78-693F-6B42-AC6D-262739249A24}" type="slidenum">
              <a:rPr lang="en-US" sz="1300"/>
              <a:pPr eaLnBrk="1" hangingPunct="1"/>
              <a:t>18</a:t>
            </a:fld>
            <a:endParaRPr lang="en-US" sz="1300"/>
          </a:p>
        </p:txBody>
      </p:sp>
      <p:sp>
        <p:nvSpPr>
          <p:cNvPr id="55299" name="Rectangle 2"/>
          <p:cNvSpPr>
            <a:spLocks noGrp="1" noRot="1" noChangeAspect="1" noChangeArrowheads="1" noTextEdit="1"/>
          </p:cNvSpPr>
          <p:nvPr>
            <p:ph type="sldImg"/>
          </p:nvPr>
        </p:nvSpPr>
        <p:spPr>
          <a:xfrm>
            <a:off x="1255713" y="719138"/>
            <a:ext cx="4803775" cy="3603625"/>
          </a:xfrm>
          <a:ln/>
        </p:spPr>
      </p:sp>
      <p:sp>
        <p:nvSpPr>
          <p:cNvPr id="55300" name="Rectangle 3"/>
          <p:cNvSpPr>
            <a:spLocks noGrp="1" noChangeArrowheads="1"/>
          </p:cNvSpPr>
          <p:nvPr>
            <p:ph type="body" idx="1"/>
          </p:nvPr>
        </p:nvSpPr>
        <p:spPr>
          <a:xfrm>
            <a:off x="730251" y="4560890"/>
            <a:ext cx="5854700" cy="43211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2" name="Footer Placeholder 1"/>
          <p:cNvSpPr>
            <a:spLocks noGrp="1"/>
          </p:cNvSpPr>
          <p:nvPr>
            <p:ph type="ftr" sz="quarter" idx="10"/>
          </p:nvPr>
        </p:nvSpPr>
        <p:spPr/>
        <p:txBody>
          <a:bodyPr/>
          <a:lstStyle/>
          <a:p>
            <a:r>
              <a:rPr lang="en-US"/>
              <a:t>Addiction and Treatment 2018.01.31</a:t>
            </a:r>
          </a:p>
        </p:txBody>
      </p:sp>
      <p:sp>
        <p:nvSpPr>
          <p:cNvPr id="3" name="Header Placeholder 2"/>
          <p:cNvSpPr>
            <a:spLocks noGrp="1"/>
          </p:cNvSpPr>
          <p:nvPr>
            <p:ph type="hdr" sz="quarter" idx="11"/>
          </p:nvPr>
        </p:nvSpPr>
        <p:spPr/>
        <p:txBody>
          <a:bodyPr/>
          <a:lstStyle/>
          <a:p>
            <a:r>
              <a:rPr lang="en-US"/>
              <a:t>Carl Christensen MD  ccmdphd@mac.com</a:t>
            </a:r>
          </a:p>
        </p:txBody>
      </p:sp>
    </p:spTree>
    <p:extLst>
      <p:ext uri="{BB962C8B-B14F-4D97-AF65-F5344CB8AC3E}">
        <p14:creationId xmlns:p14="http://schemas.microsoft.com/office/powerpoint/2010/main" val="297803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60CEC67-88A8-9244-9BF4-D4BDCE7A7A68}" type="datetimeFigureOut">
              <a:rPr lang="en-US" smtClean="0"/>
              <a:t>10/14/18</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0CEC67-88A8-9244-9BF4-D4BDCE7A7A68}" type="datetimeFigureOut">
              <a:rPr lang="en-US" smtClean="0"/>
              <a:t>10/14/18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0C8A8-9D44-0342-83A4-260B4B36FF56}"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60CEC67-88A8-9244-9BF4-D4BDCE7A7A68}" type="datetimeFigureOut">
              <a:rPr lang="en-US" smtClean="0"/>
              <a:t>10/14/18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60CEC67-88A8-9244-9BF4-D4BDCE7A7A68}" type="datetimeFigureOut">
              <a:rPr lang="en-US" smtClean="0"/>
              <a:t>10/14/18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60CEC67-88A8-9244-9BF4-D4BDCE7A7A68}" type="datetimeFigureOut">
              <a:rPr lang="en-US" smtClean="0"/>
              <a:t>10/14/18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60CEC67-88A8-9244-9BF4-D4BDCE7A7A68}" type="datetimeFigureOut">
              <a:rPr lang="en-US" smtClean="0"/>
              <a:t>10/14/18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49325" y="41148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46150" y="6248400"/>
            <a:ext cx="19050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352800" y="6248400"/>
            <a:ext cx="2895600" cy="457200"/>
          </a:xfrm>
        </p:spPr>
        <p:txBody>
          <a:bodyPr/>
          <a:lstStyle>
            <a:lvl1pPr>
              <a:defRPr/>
            </a:lvl1pPr>
          </a:lstStyle>
          <a:p>
            <a:pPr>
              <a:defRPr/>
            </a:pPr>
            <a:r>
              <a:rPr lang="en-US"/>
              <a:t>Physiology of Addiction</a:t>
            </a:r>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4F467CC5-3832-984B-A9C7-E1F6E8472219}" type="slidenum">
              <a:rPr lang="en-US"/>
              <a:pPr/>
              <a:t>‹#›</a:t>
            </a:fld>
            <a:endParaRPr lang="en-US"/>
          </a:p>
        </p:txBody>
      </p:sp>
    </p:spTree>
    <p:extLst>
      <p:ext uri="{BB962C8B-B14F-4D97-AF65-F5344CB8AC3E}">
        <p14:creationId xmlns:p14="http://schemas.microsoft.com/office/powerpoint/2010/main" val="3752644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DC2168-C246-1547-9010-C4DB4D7E4EB3}" type="slidenum">
              <a:rPr lang="en-US" altLang="en-US"/>
              <a:pPr/>
              <a:t>‹#›</a:t>
            </a:fld>
            <a:endParaRPr lang="en-US" altLang="en-US"/>
          </a:p>
        </p:txBody>
      </p:sp>
    </p:spTree>
    <p:extLst>
      <p:ext uri="{BB962C8B-B14F-4D97-AF65-F5344CB8AC3E}">
        <p14:creationId xmlns:p14="http://schemas.microsoft.com/office/powerpoint/2010/main" val="88034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60CEC67-88A8-9244-9BF4-D4BDCE7A7A68}" type="datetimeFigureOut">
              <a:rPr lang="en-US" smtClean="0"/>
              <a:t>10/14/18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60CEC67-88A8-9244-9BF4-D4BDCE7A7A68}" type="datetimeFigureOut">
              <a:rPr lang="en-US" smtClean="0"/>
              <a:t>10/14/18</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CEC67-88A8-9244-9BF4-D4BDCE7A7A68}" type="datetimeFigureOut">
              <a:rPr lang="en-US" smtClean="0"/>
              <a:t>10/14/18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60CEC67-88A8-9244-9BF4-D4BDCE7A7A68}" type="datetimeFigureOut">
              <a:rPr lang="en-US" smtClean="0"/>
              <a:t>10/14/18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60CEC67-88A8-9244-9BF4-D4BDCE7A7A68}" type="datetimeFigureOut">
              <a:rPr lang="en-US" smtClean="0"/>
              <a:t>10/14/18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60CEC67-88A8-9244-9BF4-D4BDCE7A7A68}" type="datetimeFigureOut">
              <a:rPr lang="en-US" smtClean="0"/>
              <a:t>10/14/18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60CEC67-88A8-9244-9BF4-D4BDCE7A7A68}" type="datetimeFigureOut">
              <a:rPr lang="en-US" smtClean="0"/>
              <a:t>10/14/18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0C8A8-9D44-0342-83A4-260B4B36FF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60CEC67-88A8-9244-9BF4-D4BDCE7A7A68}" type="datetimeFigureOut">
              <a:rPr lang="en-US" smtClean="0"/>
              <a:t>10/14/18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60CEC67-88A8-9244-9BF4-D4BDCE7A7A68}" type="datetimeFigureOut">
              <a:rPr lang="en-US" smtClean="0"/>
              <a:t>10/14/18</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2000C8A8-9D44-0342-83A4-260B4B36FF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7" r:id="rId16"/>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7059@wayn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addictionandrecoverynews.wordpress.com/"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 Id="rId5" Type="http://schemas.openxmlformats.org/officeDocument/2006/relationships/image" Target="../media/image39.jpeg"/><Relationship Id="rId4" Type="http://schemas.openxmlformats.org/officeDocument/2006/relationships/image" Target="../media/image38.jpeg"/></Relationships>
</file>

<file path=ppt/slides/_rels/slide10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bmcpsychiatry.biomedcentral.com/articles/10.1186/1471-244X-11-9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r8bO25A58c"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hyperlink" Target="https://addictionandrecoverynews.wordpress.com/"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vmlDrawing" Target="../drawings/vmlDrawing4.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vmlDrawing" Target="../drawings/vmlDrawing5.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vmlDrawing" Target="../drawings/vmlDrawing6.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vmlDrawing" Target="../drawings/vmlDrawing7.vml"/><Relationship Id="rId5" Type="http://schemas.openxmlformats.org/officeDocument/2006/relationships/image" Target="../media/image34.emf"/><Relationship Id="rId4" Type="http://schemas.openxmlformats.org/officeDocument/2006/relationships/oleObject" Target="../embeddings/oleObject4.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vmlDrawing" Target="../drawings/vmlDrawing8.vml"/><Relationship Id="rId5" Type="http://schemas.openxmlformats.org/officeDocument/2006/relationships/image" Target="../media/image34.emf"/><Relationship Id="rId4" Type="http://schemas.openxmlformats.org/officeDocument/2006/relationships/oleObject" Target="../embeddings/oleObject5.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vmlDrawing" Target="../drawings/vmlDrawing9.vml"/><Relationship Id="rId5" Type="http://schemas.openxmlformats.org/officeDocument/2006/relationships/image" Target="../media/image34.emf"/><Relationship Id="rId4" Type="http://schemas.openxmlformats.org/officeDocument/2006/relationships/oleObject" Target="../embeddings/oleObject6.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vmlDrawing" Target="../drawings/vmlDrawing10.vml"/><Relationship Id="rId5" Type="http://schemas.openxmlformats.org/officeDocument/2006/relationships/image" Target="../media/image35.emf"/><Relationship Id="rId4" Type="http://schemas.openxmlformats.org/officeDocument/2006/relationships/oleObject" Target="../embeddings/oleObject7.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addictionandrecoverynews.wordpress.com/"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What is Recovery</a:t>
            </a:r>
            <a:br>
              <a:rPr lang="en-US" sz="4000" dirty="0"/>
            </a:br>
            <a:r>
              <a:rPr lang="en-US" sz="4000" dirty="0"/>
              <a:t>and </a:t>
            </a:r>
            <a:br>
              <a:rPr lang="en-US" sz="4000" dirty="0"/>
            </a:br>
            <a:r>
              <a:rPr lang="en-US" sz="4000" dirty="0"/>
              <a:t>How to Get There</a:t>
            </a:r>
          </a:p>
        </p:txBody>
      </p:sp>
      <p:sp>
        <p:nvSpPr>
          <p:cNvPr id="5" name="Subtitle 4"/>
          <p:cNvSpPr>
            <a:spLocks noGrp="1"/>
          </p:cNvSpPr>
          <p:nvPr>
            <p:ph type="subTitle" idx="1"/>
          </p:nvPr>
        </p:nvSpPr>
        <p:spPr/>
        <p:txBody>
          <a:bodyPr>
            <a:normAutofit/>
          </a:bodyPr>
          <a:lstStyle/>
          <a:p>
            <a:pPr algn="r"/>
            <a:r>
              <a:rPr lang="en-US" sz="1800" dirty="0"/>
              <a:t>Carl Christensen MD PhD, FASAM</a:t>
            </a:r>
          </a:p>
          <a:p>
            <a:pPr algn="r"/>
            <a:r>
              <a:rPr lang="en-US" sz="1800" dirty="0"/>
              <a:t>Clinical Associate Professor, WSU School of Medicine</a:t>
            </a:r>
          </a:p>
          <a:p>
            <a:pPr algn="r"/>
            <a:r>
              <a:rPr lang="en-US" sz="1800" dirty="0"/>
              <a:t>Medical Director, Dawn Farm</a:t>
            </a:r>
          </a:p>
          <a:p>
            <a:pPr algn="r"/>
            <a:r>
              <a:rPr lang="en-US" sz="1800" dirty="0"/>
              <a:t>Medical Director, </a:t>
            </a:r>
            <a:r>
              <a:rPr lang="en-US" sz="1800" dirty="0" err="1"/>
              <a:t>Mich</a:t>
            </a:r>
            <a:r>
              <a:rPr lang="en-US" sz="1800" dirty="0"/>
              <a:t> Health Recovery Prof Program</a:t>
            </a:r>
          </a:p>
          <a:p>
            <a:pPr algn="r"/>
            <a:r>
              <a:rPr lang="en-US" sz="1800" dirty="0">
                <a:hlinkClick r:id="rId3"/>
              </a:rPr>
              <a:t>ab7059@wayne.edu</a:t>
            </a:r>
            <a:endParaRPr lang="en-US" sz="1800" dirty="0"/>
          </a:p>
          <a:p>
            <a:pPr algn="r"/>
            <a:endParaRPr lang="en-US" sz="1800" dirty="0"/>
          </a:p>
        </p:txBody>
      </p:sp>
    </p:spTree>
    <p:extLst>
      <p:ext uri="{BB962C8B-B14F-4D97-AF65-F5344CB8AC3E}">
        <p14:creationId xmlns:p14="http://schemas.microsoft.com/office/powerpoint/2010/main" val="58857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8538" y="260350"/>
            <a:ext cx="6921500" cy="1217613"/>
          </a:xfrm>
        </p:spPr>
        <p:txBody>
          <a:bodyPr/>
          <a:lstStyle/>
          <a:p>
            <a:pPr eaLnBrk="1" fontAlgn="auto" hangingPunct="1">
              <a:spcAft>
                <a:spcPts val="0"/>
              </a:spcAft>
              <a:defRPr/>
            </a:pPr>
            <a:r>
              <a:rPr lang="en-US" dirty="0">
                <a:ea typeface="+mj-ea"/>
                <a:cs typeface="+mj-cs"/>
              </a:rPr>
              <a:t>What is Addiction?</a:t>
            </a:r>
          </a:p>
        </p:txBody>
      </p:sp>
      <p:sp>
        <p:nvSpPr>
          <p:cNvPr id="7171" name="Rectangle 3"/>
          <p:cNvSpPr>
            <a:spLocks noGrp="1" noChangeArrowheads="1"/>
          </p:cNvSpPr>
          <p:nvPr>
            <p:ph idx="1"/>
          </p:nvPr>
        </p:nvSpPr>
        <p:spPr/>
        <p:txBody>
          <a:bodyPr>
            <a:normAutofit/>
          </a:bodyPr>
          <a:lstStyle/>
          <a:p>
            <a:pPr eaLnBrk="1" hangingPunct="1"/>
            <a:r>
              <a:rPr lang="en-US" sz="2800" dirty="0">
                <a:latin typeface="Corbel" charset="0"/>
                <a:ea typeface="ＭＳ Ｐゴシック" charset="0"/>
                <a:cs typeface="ＭＳ Ｐゴシック" charset="0"/>
              </a:rPr>
              <a:t>Physiologic Dependence?</a:t>
            </a:r>
          </a:p>
          <a:p>
            <a:pPr eaLnBrk="1" hangingPunct="1"/>
            <a:r>
              <a:rPr lang="en-US" sz="2800" dirty="0">
                <a:latin typeface="Corbel" charset="0"/>
                <a:ea typeface="ＭＳ Ｐゴシック" charset="0"/>
                <a:cs typeface="ＭＳ Ｐゴシック" charset="0"/>
              </a:rPr>
              <a:t>Lack of willpower?</a:t>
            </a:r>
          </a:p>
          <a:p>
            <a:pPr eaLnBrk="1" hangingPunct="1"/>
            <a:r>
              <a:rPr lang="en-US" sz="2800" dirty="0">
                <a:latin typeface="Corbel" charset="0"/>
                <a:ea typeface="ＭＳ Ｐゴシック" charset="0"/>
                <a:cs typeface="ＭＳ Ｐゴシック" charset="0"/>
              </a:rPr>
              <a:t>An </a:t>
            </a:r>
            <a:r>
              <a:rPr lang="ja-JP" altLang="en-US" sz="2800" dirty="0">
                <a:latin typeface="Corbel" charset="0"/>
                <a:ea typeface="ＭＳ Ｐゴシック" charset="0"/>
                <a:cs typeface="ＭＳ Ｐゴシック" charset="0"/>
              </a:rPr>
              <a:t>“</a:t>
            </a:r>
            <a:r>
              <a:rPr lang="en-US" sz="2800" dirty="0">
                <a:latin typeface="Corbel" charset="0"/>
                <a:ea typeface="ＭＳ Ｐゴシック" charset="0"/>
                <a:cs typeface="ＭＳ Ｐゴシック" charset="0"/>
              </a:rPr>
              <a:t>amoral</a:t>
            </a:r>
            <a:r>
              <a:rPr lang="ja-JP" altLang="en-US" sz="2800" dirty="0">
                <a:latin typeface="Corbel" charset="0"/>
                <a:ea typeface="ＭＳ Ｐゴシック" charset="0"/>
                <a:cs typeface="ＭＳ Ｐゴシック" charset="0"/>
              </a:rPr>
              <a:t>”</a:t>
            </a:r>
            <a:r>
              <a:rPr lang="en-US" sz="2800" dirty="0">
                <a:latin typeface="Corbel" charset="0"/>
                <a:ea typeface="ＭＳ Ｐゴシック" charset="0"/>
                <a:cs typeface="ＭＳ Ｐゴシック" charset="0"/>
              </a:rPr>
              <a:t> condition?</a:t>
            </a:r>
          </a:p>
          <a:p>
            <a:pPr eaLnBrk="1" hangingPunct="1"/>
            <a:r>
              <a:rPr lang="en-US" sz="2800" dirty="0">
                <a:latin typeface="Corbel" charset="0"/>
                <a:ea typeface="ＭＳ Ｐゴシック" charset="0"/>
                <a:cs typeface="ＭＳ Ｐゴシック" charset="0"/>
              </a:rPr>
              <a:t>None of the above?</a:t>
            </a:r>
          </a:p>
        </p:txBody>
      </p:sp>
    </p:spTree>
    <p:extLst>
      <p:ext uri="{BB962C8B-B14F-4D97-AF65-F5344CB8AC3E}">
        <p14:creationId xmlns:p14="http://schemas.microsoft.com/office/powerpoint/2010/main" val="2594006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113" y="2772871"/>
            <a:ext cx="7345362" cy="2653696"/>
          </a:xfrm>
        </p:spPr>
      </p:pic>
      <p:sp>
        <p:nvSpPr>
          <p:cNvPr id="5" name="TextBox 4"/>
          <p:cNvSpPr txBox="1"/>
          <p:nvPr/>
        </p:nvSpPr>
        <p:spPr>
          <a:xfrm>
            <a:off x="900113" y="1981200"/>
            <a:ext cx="5461047" cy="369332"/>
          </a:xfrm>
          <a:prstGeom prst="rect">
            <a:avLst/>
          </a:prstGeom>
          <a:noFill/>
        </p:spPr>
        <p:txBody>
          <a:bodyPr wrap="none" rtlCol="0">
            <a:spAutoFit/>
          </a:bodyPr>
          <a:lstStyle/>
          <a:p>
            <a:r>
              <a:rPr lang="en-US" dirty="0">
                <a:hlinkClick r:id="rId3"/>
              </a:rPr>
              <a:t>https://addictionandrecoverynews.wordpress.com</a:t>
            </a:r>
            <a:r>
              <a:rPr lang="en-US">
                <a:hlinkClick r:id="rId3"/>
              </a:rPr>
              <a:t>/</a:t>
            </a:r>
            <a:r>
              <a:rPr lang="en-US"/>
              <a:t>    </a:t>
            </a:r>
          </a:p>
        </p:txBody>
      </p:sp>
      <p:sp>
        <p:nvSpPr>
          <p:cNvPr id="3" name="TextBox 2">
            <a:extLst>
              <a:ext uri="{FF2B5EF4-FFF2-40B4-BE49-F238E27FC236}">
                <a16:creationId xmlns:a16="http://schemas.microsoft.com/office/drawing/2014/main" id="{F6CA10DE-C26A-C145-937B-43900D855D46}"/>
              </a:ext>
            </a:extLst>
          </p:cNvPr>
          <p:cNvSpPr txBox="1"/>
          <p:nvPr/>
        </p:nvSpPr>
        <p:spPr>
          <a:xfrm>
            <a:off x="900113" y="377946"/>
            <a:ext cx="6788426" cy="1200329"/>
          </a:xfrm>
          <a:prstGeom prst="rect">
            <a:avLst/>
          </a:prstGeom>
          <a:noFill/>
        </p:spPr>
        <p:txBody>
          <a:bodyPr wrap="square" rtlCol="0">
            <a:spAutoFit/>
          </a:bodyPr>
          <a:lstStyle/>
          <a:p>
            <a:pPr algn="ctr"/>
            <a:r>
              <a:rPr lang="en-US" sz="3600" dirty="0"/>
              <a:t>The “Gold Standard” of Addiction Treatment</a:t>
            </a:r>
          </a:p>
        </p:txBody>
      </p:sp>
    </p:spTree>
    <p:extLst>
      <p:ext uri="{BB962C8B-B14F-4D97-AF65-F5344CB8AC3E}">
        <p14:creationId xmlns:p14="http://schemas.microsoft.com/office/powerpoint/2010/main" val="19515165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p:txBody>
          <a:bodyPr>
            <a:normAutofit fontScale="90000"/>
          </a:bodyPr>
          <a:lstStyle/>
          <a:p>
            <a:r>
              <a:rPr lang="en-US" dirty="0"/>
              <a:t>Safety Sensitive Professions</a:t>
            </a:r>
          </a:p>
        </p:txBody>
      </p:sp>
      <p:pic>
        <p:nvPicPr>
          <p:cNvPr id="9" name="Content Placeholder 8" descr="police.jpeg"/>
          <p:cNvPicPr>
            <a:picLocks noGrp="1" noChangeAspect="1"/>
          </p:cNvPicPr>
          <p:nvPr>
            <p:ph sz="quarter" idx="1"/>
          </p:nvPr>
        </p:nvPicPr>
        <p:blipFill>
          <a:blip r:embed="rId2">
            <a:extLst>
              <a:ext uri="{28A0092B-C50C-407E-A947-70E740481C1C}">
                <a14:useLocalDpi xmlns:a14="http://schemas.microsoft.com/office/drawing/2010/main" val="0"/>
              </a:ext>
            </a:extLst>
          </a:blip>
          <a:srcRect l="-20699" r="-20699"/>
          <a:stretch>
            <a:fillRect/>
          </a:stretch>
        </p:blipFill>
        <p:spPr/>
      </p:pic>
      <p:pic>
        <p:nvPicPr>
          <p:cNvPr id="10" name="Content Placeholder 9" descr="doctor.jpeg"/>
          <p:cNvPicPr>
            <a:picLocks noGrp="1" noChangeAspect="1"/>
          </p:cNvPicPr>
          <p:nvPr>
            <p:ph sz="quarter" idx="2"/>
          </p:nvPr>
        </p:nvPicPr>
        <p:blipFill>
          <a:blip r:embed="rId3">
            <a:extLst>
              <a:ext uri="{28A0092B-C50C-407E-A947-70E740481C1C}">
                <a14:useLocalDpi xmlns:a14="http://schemas.microsoft.com/office/drawing/2010/main" val="0"/>
              </a:ext>
            </a:extLst>
          </a:blip>
          <a:srcRect l="-35517" r="-35517"/>
          <a:stretch>
            <a:fillRect/>
          </a:stretch>
        </p:blipFill>
        <p:spPr/>
      </p:pic>
      <p:pic>
        <p:nvPicPr>
          <p:cNvPr id="11" name="Content Placeholder 10" descr="pilot.jpeg"/>
          <p:cNvPicPr>
            <a:picLocks noGrp="1" noChangeAspect="1"/>
          </p:cNvPicPr>
          <p:nvPr>
            <p:ph sz="quarter" idx="3"/>
          </p:nvPr>
        </p:nvPicPr>
        <p:blipFill>
          <a:blip r:embed="rId4">
            <a:extLst>
              <a:ext uri="{28A0092B-C50C-407E-A947-70E740481C1C}">
                <a14:useLocalDpi xmlns:a14="http://schemas.microsoft.com/office/drawing/2010/main" val="0"/>
              </a:ext>
            </a:extLst>
          </a:blip>
          <a:srcRect l="-4235" r="-4235"/>
          <a:stretch>
            <a:fillRect/>
          </a:stretch>
        </p:blipFill>
        <p:spPr/>
      </p:pic>
      <p:pic>
        <p:nvPicPr>
          <p:cNvPr id="12" name="Content Placeholder 11" descr="lawyer.jpeg"/>
          <p:cNvPicPr>
            <a:picLocks noGrp="1" noChangeAspect="1"/>
          </p:cNvPicPr>
          <p:nvPr>
            <p:ph sz="quarter" idx="4"/>
          </p:nvPr>
        </p:nvPicPr>
        <p:blipFill>
          <a:blip r:embed="rId5">
            <a:extLst>
              <a:ext uri="{28A0092B-C50C-407E-A947-70E740481C1C}">
                <a14:useLocalDpi xmlns:a14="http://schemas.microsoft.com/office/drawing/2010/main" val="0"/>
              </a:ext>
            </a:extLst>
          </a:blip>
          <a:srcRect l="-6851" r="-6851"/>
          <a:stretch>
            <a:fillRect/>
          </a:stretch>
        </p:blipFill>
        <p:spPr/>
      </p:pic>
    </p:spTree>
    <p:extLst>
      <p:ext uri="{BB962C8B-B14F-4D97-AF65-F5344CB8AC3E}">
        <p14:creationId xmlns:p14="http://schemas.microsoft.com/office/powerpoint/2010/main" val="11710004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C3A9F6-4F0E-884B-AF21-29D46D12C3A3}"/>
              </a:ext>
            </a:extLst>
          </p:cNvPr>
          <p:cNvSpPr>
            <a:spLocks noGrp="1"/>
          </p:cNvSpPr>
          <p:nvPr>
            <p:ph type="title"/>
          </p:nvPr>
        </p:nvSpPr>
        <p:spPr/>
        <p:txBody>
          <a:bodyPr>
            <a:noAutofit/>
          </a:bodyPr>
          <a:lstStyle/>
          <a:p>
            <a:r>
              <a:rPr lang="en-US" sz="3600" dirty="0"/>
              <a:t>Michigan Health Professional Recovery Program </a:t>
            </a:r>
            <a:br>
              <a:rPr lang="en-US" sz="3600" dirty="0"/>
            </a:br>
            <a:r>
              <a:rPr lang="en-US" sz="3600" dirty="0"/>
              <a:t>(HPRP)</a:t>
            </a:r>
          </a:p>
        </p:txBody>
      </p:sp>
      <p:pic>
        <p:nvPicPr>
          <p:cNvPr id="10" name="Content Placeholder 9">
            <a:extLst>
              <a:ext uri="{FF2B5EF4-FFF2-40B4-BE49-F238E27FC236}">
                <a16:creationId xmlns:a16="http://schemas.microsoft.com/office/drawing/2014/main" id="{19DDF31E-1ACA-634E-8FDB-78EE530A75F6}"/>
              </a:ext>
            </a:extLst>
          </p:cNvPr>
          <p:cNvPicPr>
            <a:picLocks noGrp="1" noChangeAspect="1"/>
          </p:cNvPicPr>
          <p:nvPr>
            <p:ph idx="1"/>
          </p:nvPr>
        </p:nvPicPr>
        <p:blipFill>
          <a:blip r:embed="rId2"/>
          <a:stretch>
            <a:fillRect/>
          </a:stretch>
        </p:blipFill>
        <p:spPr>
          <a:xfrm>
            <a:off x="2028405" y="2133600"/>
            <a:ext cx="5088778" cy="3932238"/>
          </a:xfrm>
        </p:spPr>
      </p:pic>
      <p:sp>
        <p:nvSpPr>
          <p:cNvPr id="11" name="TextBox 10">
            <a:extLst>
              <a:ext uri="{FF2B5EF4-FFF2-40B4-BE49-F238E27FC236}">
                <a16:creationId xmlns:a16="http://schemas.microsoft.com/office/drawing/2014/main" id="{E57DDB4C-C188-9147-8A58-4C1783273C3F}"/>
              </a:ext>
            </a:extLst>
          </p:cNvPr>
          <p:cNvSpPr txBox="1"/>
          <p:nvPr/>
        </p:nvSpPr>
        <p:spPr>
          <a:xfrm>
            <a:off x="2126974" y="5625548"/>
            <a:ext cx="5128591" cy="584775"/>
          </a:xfrm>
          <a:prstGeom prst="rect">
            <a:avLst/>
          </a:prstGeom>
          <a:noFill/>
        </p:spPr>
        <p:txBody>
          <a:bodyPr wrap="square" rtlCol="0">
            <a:spAutoFit/>
          </a:bodyPr>
          <a:lstStyle/>
          <a:p>
            <a:r>
              <a:rPr lang="en-US" sz="3200" dirty="0"/>
              <a:t>800-453-3784</a:t>
            </a:r>
          </a:p>
        </p:txBody>
      </p:sp>
    </p:spTree>
    <p:extLst>
      <p:ext uri="{BB962C8B-B14F-4D97-AF65-F5344CB8AC3E}">
        <p14:creationId xmlns:p14="http://schemas.microsoft.com/office/powerpoint/2010/main" val="12451953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Physicians Health Programs (PHP):  the Gold Standard</a:t>
            </a:r>
          </a:p>
        </p:txBody>
      </p:sp>
      <p:sp>
        <p:nvSpPr>
          <p:cNvPr id="4" name="Subtitle 3"/>
          <p:cNvSpPr>
            <a:spLocks noGrp="1"/>
          </p:cNvSpPr>
          <p:nvPr>
            <p:ph type="subTitle" idx="1"/>
          </p:nvPr>
        </p:nvSpPr>
        <p:spPr/>
        <p:txBody>
          <a:bodyPr/>
          <a:lstStyle/>
          <a:p>
            <a:pPr algn="l"/>
            <a:r>
              <a:rPr lang="en-US" sz="2400" dirty="0"/>
              <a:t>The success rate of PHP is 80+% at 5 to 10 years.</a:t>
            </a:r>
          </a:p>
          <a:p>
            <a:pPr algn="l"/>
            <a:r>
              <a:rPr lang="en-US" sz="2400" dirty="0"/>
              <a:t>Opioid addicts were as successful as alcoholics.</a:t>
            </a:r>
          </a:p>
          <a:p>
            <a:pPr algn="l"/>
            <a:r>
              <a:rPr lang="en-US" sz="2400" dirty="0"/>
              <a:t>Medications were not used.</a:t>
            </a:r>
          </a:p>
          <a:p>
            <a:r>
              <a:rPr lang="en-US" sz="1400" dirty="0" err="1"/>
              <a:t>Dupont</a:t>
            </a:r>
            <a:r>
              <a:rPr lang="en-US" sz="1400" dirty="0"/>
              <a:t> et al; J Substance Abuse Treatment 36 (2009)  159-171</a:t>
            </a:r>
          </a:p>
        </p:txBody>
      </p:sp>
    </p:spTree>
    <p:extLst>
      <p:ext uri="{BB962C8B-B14F-4D97-AF65-F5344CB8AC3E}">
        <p14:creationId xmlns:p14="http://schemas.microsoft.com/office/powerpoint/2010/main" val="16610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a:t>
            </a:r>
          </a:p>
        </p:txBody>
      </p:sp>
      <p:sp>
        <p:nvSpPr>
          <p:cNvPr id="3" name="Content Placeholder 2"/>
          <p:cNvSpPr>
            <a:spLocks noGrp="1"/>
          </p:cNvSpPr>
          <p:nvPr>
            <p:ph idx="1"/>
          </p:nvPr>
        </p:nvSpPr>
        <p:spPr/>
        <p:txBody>
          <a:bodyPr>
            <a:normAutofit fontScale="85000" lnSpcReduction="20000"/>
          </a:bodyPr>
          <a:lstStyle/>
          <a:p>
            <a:r>
              <a:rPr lang="en-US" dirty="0"/>
              <a:t>Physicians, nurses, pharmacists (varies by state)</a:t>
            </a:r>
          </a:p>
          <a:p>
            <a:r>
              <a:rPr lang="en-US" dirty="0"/>
              <a:t>Treatment is used (detox/IOP/residential)</a:t>
            </a:r>
          </a:p>
          <a:p>
            <a:r>
              <a:rPr lang="en-US" dirty="0"/>
              <a:t>Require mutual help groups:  12 step or SMART</a:t>
            </a:r>
          </a:p>
          <a:p>
            <a:r>
              <a:rPr lang="en-US" dirty="0"/>
              <a:t>Monitor ~weekly</a:t>
            </a:r>
          </a:p>
          <a:p>
            <a:r>
              <a:rPr lang="en-US" dirty="0"/>
              <a:t>3 to 5 year contracts</a:t>
            </a:r>
          </a:p>
          <a:p>
            <a:r>
              <a:rPr lang="en-US" dirty="0"/>
              <a:t>Similar to pilots and lawyers</a:t>
            </a:r>
          </a:p>
          <a:p>
            <a:r>
              <a:rPr lang="en-US" dirty="0"/>
              <a:t>MOST do NOT allow MAT</a:t>
            </a:r>
          </a:p>
          <a:p>
            <a:r>
              <a:rPr lang="en-US" dirty="0"/>
              <a:t>Immediate intervention for positive urine drug screens.</a:t>
            </a:r>
          </a:p>
        </p:txBody>
      </p:sp>
    </p:spTree>
    <p:extLst>
      <p:ext uri="{BB962C8B-B14F-4D97-AF65-F5344CB8AC3E}">
        <p14:creationId xmlns:p14="http://schemas.microsoft.com/office/powerpoint/2010/main" val="24223205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to Medication Assisted Therapy</a:t>
            </a:r>
          </a:p>
        </p:txBody>
      </p:sp>
      <p:pic>
        <p:nvPicPr>
          <p:cNvPr id="4" name="Content Placeholder 3"/>
          <p:cNvPicPr>
            <a:picLocks noGrp="1" noChangeAspect="1"/>
          </p:cNvPicPr>
          <p:nvPr>
            <p:ph idx="1"/>
          </p:nvPr>
        </p:nvPicPr>
        <p:blipFill>
          <a:blip r:embed="rId2"/>
          <a:srcRect l="-2702" r="-2702"/>
          <a:stretch>
            <a:fillRect/>
          </a:stretch>
        </p:blipFill>
        <p:spPr/>
      </p:pic>
    </p:spTree>
    <p:extLst>
      <p:ext uri="{BB962C8B-B14F-4D97-AF65-F5344CB8AC3E}">
        <p14:creationId xmlns:p14="http://schemas.microsoft.com/office/powerpoint/2010/main" val="25022567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PHPs work?</a:t>
            </a:r>
          </a:p>
        </p:txBody>
      </p:sp>
      <p:sp>
        <p:nvSpPr>
          <p:cNvPr id="3" name="Content Placeholder 2"/>
          <p:cNvSpPr>
            <a:spLocks noGrp="1"/>
          </p:cNvSpPr>
          <p:nvPr>
            <p:ph idx="1"/>
          </p:nvPr>
        </p:nvSpPr>
        <p:spPr/>
        <p:txBody>
          <a:bodyPr/>
          <a:lstStyle/>
          <a:p>
            <a:r>
              <a:rPr lang="en-US" dirty="0"/>
              <a:t>“They work because doctors have more to lose”.</a:t>
            </a:r>
          </a:p>
          <a:p>
            <a:r>
              <a:rPr lang="en-US" dirty="0"/>
              <a:t>“They work because doctors are smarter”</a:t>
            </a:r>
          </a:p>
          <a:p>
            <a:r>
              <a:rPr lang="en-US" dirty="0"/>
              <a:t>“They work because doctors can afford treatment”.</a:t>
            </a:r>
          </a:p>
          <a:p>
            <a:r>
              <a:rPr lang="en-US" dirty="0"/>
              <a:t>“They work because doctors get special treatment”</a:t>
            </a:r>
          </a:p>
        </p:txBody>
      </p:sp>
      <p:sp>
        <p:nvSpPr>
          <p:cNvPr id="4" name="TextBox 3">
            <a:extLst>
              <a:ext uri="{FF2B5EF4-FFF2-40B4-BE49-F238E27FC236}">
                <a16:creationId xmlns:a16="http://schemas.microsoft.com/office/drawing/2014/main" id="{AA5D3D2E-D6C1-B94F-891A-58A8EB5D7A65}"/>
              </a:ext>
            </a:extLst>
          </p:cNvPr>
          <p:cNvSpPr txBox="1"/>
          <p:nvPr/>
        </p:nvSpPr>
        <p:spPr>
          <a:xfrm>
            <a:off x="974035" y="4959626"/>
            <a:ext cx="6808304" cy="369332"/>
          </a:xfrm>
          <a:prstGeom prst="rect">
            <a:avLst/>
          </a:prstGeom>
          <a:noFill/>
        </p:spPr>
        <p:txBody>
          <a:bodyPr wrap="square" rtlCol="0">
            <a:spAutoFit/>
          </a:bodyPr>
          <a:lstStyle/>
          <a:p>
            <a:r>
              <a:rPr lang="en-US" dirty="0"/>
              <a:t>Do you have to be a neurosurgeon to benefit from these programs?</a:t>
            </a:r>
          </a:p>
        </p:txBody>
      </p:sp>
    </p:spTree>
    <p:extLst>
      <p:ext uri="{BB962C8B-B14F-4D97-AF65-F5344CB8AC3E}">
        <p14:creationId xmlns:p14="http://schemas.microsoft.com/office/powerpoint/2010/main" val="229351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Hawaii’s HOPE program</a:t>
            </a:r>
            <a:br>
              <a:rPr lang="en-US" dirty="0"/>
            </a:br>
            <a:r>
              <a:rPr lang="en-US" sz="1600" dirty="0"/>
              <a:t>http://</a:t>
            </a:r>
            <a:r>
              <a:rPr lang="en-US" sz="1600" dirty="0" err="1"/>
              <a:t>www.courts.state.hi.us</a:t>
            </a:r>
            <a:r>
              <a:rPr lang="en-US" sz="1600" dirty="0"/>
              <a:t>/docs/</a:t>
            </a:r>
            <a:r>
              <a:rPr lang="en-US" sz="1600" dirty="0" err="1"/>
              <a:t>news_and_reports_docs</a:t>
            </a:r>
            <a:r>
              <a:rPr lang="en-US" sz="1600" dirty="0"/>
              <a:t>/State_of_%20the_Art_of_HOPE_Probation.pdf</a:t>
            </a:r>
          </a:p>
        </p:txBody>
      </p:sp>
      <p:pic>
        <p:nvPicPr>
          <p:cNvPr id="6" name="Content Placeholder 5" descr="HOPE slide.tiff"/>
          <p:cNvPicPr>
            <a:picLocks noGrp="1" noChangeAspect="1"/>
          </p:cNvPicPr>
          <p:nvPr>
            <p:ph idx="1"/>
          </p:nvPr>
        </p:nvPicPr>
        <p:blipFill>
          <a:blip r:embed="rId2">
            <a:extLst>
              <a:ext uri="{28A0092B-C50C-407E-A947-70E740481C1C}">
                <a14:useLocalDpi xmlns:a14="http://schemas.microsoft.com/office/drawing/2010/main" val="0"/>
              </a:ext>
            </a:extLst>
          </a:blip>
          <a:srcRect l="-1787" r="-1787"/>
          <a:stretch>
            <a:fillRect/>
          </a:stretch>
        </p:blipFill>
        <p:spPr>
          <a:xfrm>
            <a:off x="900114" y="1727200"/>
            <a:ext cx="7345362" cy="4605338"/>
          </a:xfrm>
        </p:spPr>
      </p:pic>
      <p:sp>
        <p:nvSpPr>
          <p:cNvPr id="3" name="Down Arrow 2"/>
          <p:cNvSpPr/>
          <p:nvPr/>
        </p:nvSpPr>
        <p:spPr>
          <a:xfrm>
            <a:off x="2038976" y="1092200"/>
            <a:ext cx="355600" cy="635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3237403" y="1142497"/>
            <a:ext cx="355600" cy="635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4572794" y="2745587"/>
            <a:ext cx="355600" cy="635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834526" y="3166984"/>
            <a:ext cx="355600" cy="635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72809" y="2099256"/>
            <a:ext cx="2723461" cy="1477328"/>
          </a:xfrm>
          <a:prstGeom prst="rect">
            <a:avLst/>
          </a:prstGeom>
          <a:noFill/>
        </p:spPr>
        <p:txBody>
          <a:bodyPr wrap="square" rtlCol="0">
            <a:spAutoFit/>
          </a:bodyPr>
          <a:lstStyle/>
          <a:p>
            <a:r>
              <a:rPr lang="en-US" sz="2400" dirty="0"/>
              <a:t>REGULAR TREATMENT:  Failure 15 to 50%</a:t>
            </a:r>
          </a:p>
          <a:p>
            <a:endParaRPr lang="en-US" dirty="0"/>
          </a:p>
        </p:txBody>
      </p:sp>
    </p:spTree>
    <p:extLst>
      <p:ext uri="{BB962C8B-B14F-4D97-AF65-F5344CB8AC3E}">
        <p14:creationId xmlns:p14="http://schemas.microsoft.com/office/powerpoint/2010/main" val="307291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Hawaii’s HOPE program</a:t>
            </a:r>
            <a:br>
              <a:rPr lang="en-US" dirty="0"/>
            </a:br>
            <a:r>
              <a:rPr lang="en-US" sz="1600" dirty="0"/>
              <a:t>http://</a:t>
            </a:r>
            <a:r>
              <a:rPr lang="en-US" sz="1600" dirty="0" err="1"/>
              <a:t>www.courts.state.hi.us</a:t>
            </a:r>
            <a:r>
              <a:rPr lang="en-US" sz="1600" dirty="0"/>
              <a:t>/docs/</a:t>
            </a:r>
            <a:r>
              <a:rPr lang="en-US" sz="1600" dirty="0" err="1"/>
              <a:t>news_and_reports_docs</a:t>
            </a:r>
            <a:r>
              <a:rPr lang="en-US" sz="1600" dirty="0"/>
              <a:t>/State_of_%20the_Art_of_HOPE_Probation.pdf</a:t>
            </a:r>
          </a:p>
        </p:txBody>
      </p:sp>
      <p:pic>
        <p:nvPicPr>
          <p:cNvPr id="6" name="Content Placeholder 5" descr="HOPE slide.tiff"/>
          <p:cNvPicPr>
            <a:picLocks noGrp="1" noChangeAspect="1"/>
          </p:cNvPicPr>
          <p:nvPr>
            <p:ph idx="1"/>
          </p:nvPr>
        </p:nvPicPr>
        <p:blipFill>
          <a:blip r:embed="rId2">
            <a:extLst>
              <a:ext uri="{28A0092B-C50C-407E-A947-70E740481C1C}">
                <a14:useLocalDpi xmlns:a14="http://schemas.microsoft.com/office/drawing/2010/main" val="0"/>
              </a:ext>
            </a:extLst>
          </a:blip>
          <a:srcRect l="-1787" r="-1787"/>
          <a:stretch>
            <a:fillRect/>
          </a:stretch>
        </p:blipFill>
        <p:spPr>
          <a:xfrm>
            <a:off x="900113" y="1930400"/>
            <a:ext cx="7345362" cy="4605338"/>
          </a:xfrm>
        </p:spPr>
      </p:pic>
      <p:sp>
        <p:nvSpPr>
          <p:cNvPr id="3" name="Down Arrow 2"/>
          <p:cNvSpPr/>
          <p:nvPr/>
        </p:nvSpPr>
        <p:spPr>
          <a:xfrm>
            <a:off x="2532253" y="3119847"/>
            <a:ext cx="355600" cy="635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3934524" y="3598069"/>
            <a:ext cx="355600" cy="635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5106654" y="3915569"/>
            <a:ext cx="355600" cy="635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6320464" y="4233069"/>
            <a:ext cx="355600" cy="635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E06237-E205-3044-A62E-16AFBEA41728}"/>
              </a:ext>
            </a:extLst>
          </p:cNvPr>
          <p:cNvSpPr txBox="1"/>
          <p:nvPr/>
        </p:nvSpPr>
        <p:spPr>
          <a:xfrm>
            <a:off x="6549887" y="2276061"/>
            <a:ext cx="2027583" cy="1200329"/>
          </a:xfrm>
          <a:prstGeom prst="rect">
            <a:avLst/>
          </a:prstGeom>
          <a:noFill/>
        </p:spPr>
        <p:txBody>
          <a:bodyPr wrap="square" rtlCol="0">
            <a:spAutoFit/>
          </a:bodyPr>
          <a:lstStyle/>
          <a:p>
            <a:r>
              <a:rPr lang="en-US" sz="2400" dirty="0"/>
              <a:t>HOPE:  failure 7 to 21%</a:t>
            </a:r>
          </a:p>
        </p:txBody>
      </p:sp>
    </p:spTree>
    <p:extLst>
      <p:ext uri="{BB962C8B-B14F-4D97-AF65-F5344CB8AC3E}">
        <p14:creationId xmlns:p14="http://schemas.microsoft.com/office/powerpoint/2010/main" val="4388052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Swift and Certain (SAC)</a:t>
            </a:r>
          </a:p>
        </p:txBody>
      </p:sp>
      <p:pic>
        <p:nvPicPr>
          <p:cNvPr id="4" name="Content Placeholder 3" descr="Washington Swift and Certain.tiff"/>
          <p:cNvPicPr>
            <a:picLocks noGrp="1" noChangeAspect="1"/>
          </p:cNvPicPr>
          <p:nvPr>
            <p:ph idx="1"/>
          </p:nvPr>
        </p:nvPicPr>
        <p:blipFill>
          <a:blip r:embed="rId3">
            <a:extLst>
              <a:ext uri="{28A0092B-C50C-407E-A947-70E740481C1C}">
                <a14:useLocalDpi xmlns:a14="http://schemas.microsoft.com/office/drawing/2010/main" val="0"/>
              </a:ext>
            </a:extLst>
          </a:blip>
          <a:srcRect t="1214" b="1214"/>
          <a:stretch>
            <a:fillRect/>
          </a:stretch>
        </p:blipFill>
        <p:spPr/>
      </p:pic>
    </p:spTree>
    <p:extLst>
      <p:ext uri="{BB962C8B-B14F-4D97-AF65-F5344CB8AC3E}">
        <p14:creationId xmlns:p14="http://schemas.microsoft.com/office/powerpoint/2010/main" val="39073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8538" y="260350"/>
            <a:ext cx="6921500" cy="1217613"/>
          </a:xfrm>
        </p:spPr>
        <p:txBody>
          <a:bodyPr/>
          <a:lstStyle/>
          <a:p>
            <a:pPr eaLnBrk="1" fontAlgn="auto" hangingPunct="1">
              <a:spcAft>
                <a:spcPts val="0"/>
              </a:spcAft>
              <a:defRPr/>
            </a:pPr>
            <a:r>
              <a:rPr lang="en-US" dirty="0">
                <a:ea typeface="+mj-ea"/>
                <a:cs typeface="+mj-cs"/>
              </a:rPr>
              <a:t>What is Addiction?</a:t>
            </a:r>
          </a:p>
        </p:txBody>
      </p:sp>
      <p:sp>
        <p:nvSpPr>
          <p:cNvPr id="7171" name="Rectangle 3"/>
          <p:cNvSpPr>
            <a:spLocks noGrp="1" noChangeArrowheads="1"/>
          </p:cNvSpPr>
          <p:nvPr>
            <p:ph idx="1"/>
          </p:nvPr>
        </p:nvSpPr>
        <p:spPr/>
        <p:txBody>
          <a:bodyPr>
            <a:normAutofit/>
          </a:bodyPr>
          <a:lstStyle/>
          <a:p>
            <a:r>
              <a:rPr lang="en-US" dirty="0"/>
              <a:t>Addiction is characterized by inability to consistently </a:t>
            </a:r>
            <a:r>
              <a:rPr lang="en-US" b="1" u="sng" dirty="0"/>
              <a:t>abstain</a:t>
            </a:r>
            <a:r>
              <a:rPr lang="en-US" dirty="0"/>
              <a:t>, impairment in behavioral </a:t>
            </a:r>
            <a:r>
              <a:rPr lang="en-US" b="1" u="sng" dirty="0"/>
              <a:t>control</a:t>
            </a:r>
            <a:r>
              <a:rPr lang="en-US" dirty="0"/>
              <a:t>, </a:t>
            </a:r>
            <a:r>
              <a:rPr lang="en-US" b="1" u="sng" dirty="0"/>
              <a:t>craving</a:t>
            </a:r>
            <a:r>
              <a:rPr lang="en-US" dirty="0"/>
              <a:t>, diminished </a:t>
            </a:r>
            <a:r>
              <a:rPr lang="en-US" b="1" dirty="0"/>
              <a:t>recognition</a:t>
            </a:r>
            <a:r>
              <a:rPr lang="en-US" dirty="0"/>
              <a:t> of significant problems with one’s </a:t>
            </a:r>
            <a:r>
              <a:rPr lang="en-US" u="sng" dirty="0"/>
              <a:t>behaviors and interpersonal relationships</a:t>
            </a:r>
            <a:r>
              <a:rPr lang="en-US" dirty="0"/>
              <a:t>, and a </a:t>
            </a:r>
            <a:r>
              <a:rPr lang="en-US" b="1" u="sng" dirty="0"/>
              <a:t>dysfunctional emotional response</a:t>
            </a:r>
            <a:r>
              <a:rPr lang="en-US" dirty="0"/>
              <a:t>. Like other chronic diseases, addiction often involves cycles of relapse and remission. Without treatment or engagement in recovery activities, addiction is progressive and can result in disability or premature death.</a:t>
            </a:r>
            <a:endParaRPr lang="en-US" sz="2800" dirty="0">
              <a:latin typeface="Corbel" charset="0"/>
              <a:ea typeface="ＭＳ Ｐゴシック" charset="0"/>
              <a:cs typeface="ＭＳ Ｐゴシック" charset="0"/>
            </a:endParaRPr>
          </a:p>
        </p:txBody>
      </p:sp>
    </p:spTree>
    <p:extLst>
      <p:ext uri="{BB962C8B-B14F-4D97-AF65-F5344CB8AC3E}">
        <p14:creationId xmlns:p14="http://schemas.microsoft.com/office/powerpoint/2010/main" val="487631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BD65-8073-8642-9D3F-591C8BBEF885}"/>
              </a:ext>
            </a:extLst>
          </p:cNvPr>
          <p:cNvSpPr>
            <a:spLocks noGrp="1"/>
          </p:cNvSpPr>
          <p:nvPr>
            <p:ph type="title"/>
          </p:nvPr>
        </p:nvSpPr>
        <p:spPr/>
        <p:txBody>
          <a:bodyPr>
            <a:normAutofit fontScale="90000"/>
          </a:bodyPr>
          <a:lstStyle/>
          <a:p>
            <a:r>
              <a:rPr lang="en-US" dirty="0"/>
              <a:t>Ethics of Addiction Treatment</a:t>
            </a:r>
          </a:p>
        </p:txBody>
      </p:sp>
      <p:sp>
        <p:nvSpPr>
          <p:cNvPr id="3" name="Content Placeholder 2">
            <a:extLst>
              <a:ext uri="{FF2B5EF4-FFF2-40B4-BE49-F238E27FC236}">
                <a16:creationId xmlns:a16="http://schemas.microsoft.com/office/drawing/2014/main" id="{14962ABA-A005-D04B-B4A8-F9D9F5FFE6A0}"/>
              </a:ext>
            </a:extLst>
          </p:cNvPr>
          <p:cNvSpPr>
            <a:spLocks noGrp="1"/>
          </p:cNvSpPr>
          <p:nvPr>
            <p:ph idx="1"/>
          </p:nvPr>
        </p:nvSpPr>
        <p:spPr/>
        <p:txBody>
          <a:bodyPr>
            <a:normAutofit/>
          </a:bodyPr>
          <a:lstStyle/>
          <a:p>
            <a:r>
              <a:rPr lang="en-US" sz="3200" dirty="0"/>
              <a:t>Non-maleficence</a:t>
            </a:r>
          </a:p>
          <a:p>
            <a:r>
              <a:rPr lang="en-US" sz="3200" dirty="0"/>
              <a:t>Beneficence</a:t>
            </a:r>
          </a:p>
          <a:p>
            <a:r>
              <a:rPr lang="en-US" sz="3200" dirty="0"/>
              <a:t>Autonomy</a:t>
            </a:r>
          </a:p>
        </p:txBody>
      </p:sp>
    </p:spTree>
    <p:extLst>
      <p:ext uri="{BB962C8B-B14F-4D97-AF65-F5344CB8AC3E}">
        <p14:creationId xmlns:p14="http://schemas.microsoft.com/office/powerpoint/2010/main" val="19538944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Olive:  non narcotic therapy dog </a:t>
            </a:r>
          </a:p>
        </p:txBody>
      </p:sp>
      <p:pic>
        <p:nvPicPr>
          <p:cNvPr id="6" name="Content Placeholder 5" descr="Olive.1.19.15.pdf"/>
          <p:cNvPicPr>
            <a:picLocks noGrp="1" noChangeAspect="1"/>
          </p:cNvPicPr>
          <p:nvPr>
            <p:ph sz="half" idx="1"/>
          </p:nvPr>
        </p:nvPicPr>
        <p:blipFill>
          <a:blip r:embed="rId2">
            <a:extLst>
              <a:ext uri="{28A0092B-C50C-407E-A947-70E740481C1C}">
                <a14:useLocalDpi xmlns:a14="http://schemas.microsoft.com/office/drawing/2010/main" val="0"/>
              </a:ext>
            </a:extLst>
          </a:blip>
          <a:srcRect t="7442" b="7442"/>
          <a:stretch>
            <a:fillRect/>
          </a:stretch>
        </p:blipFill>
        <p:spPr/>
      </p:pic>
      <p:pic>
        <p:nvPicPr>
          <p:cNvPr id="8" name="Content Placeholder 7" descr="Olive on Mulch.jpg"/>
          <p:cNvPicPr>
            <a:picLocks noGrp="1" noChangeAspect="1"/>
          </p:cNvPicPr>
          <p:nvPr>
            <p:ph sz="half" idx="2"/>
          </p:nvPr>
        </p:nvPicPr>
        <p:blipFill>
          <a:blip r:embed="rId3">
            <a:extLst>
              <a:ext uri="{28A0092B-C50C-407E-A947-70E740481C1C}">
                <a14:useLocalDpi xmlns:a14="http://schemas.microsoft.com/office/drawing/2010/main" val="0"/>
              </a:ext>
            </a:extLst>
          </a:blip>
          <a:srcRect l="4608" r="4608"/>
          <a:stretch>
            <a:fillRect/>
          </a:stretch>
        </p:blipFill>
        <p:spPr/>
      </p:pic>
      <p:sp>
        <p:nvSpPr>
          <p:cNvPr id="3" name="Slide Number Placeholder 2"/>
          <p:cNvSpPr>
            <a:spLocks noGrp="1"/>
          </p:cNvSpPr>
          <p:nvPr>
            <p:ph type="sldNum" sz="quarter" idx="12"/>
          </p:nvPr>
        </p:nvSpPr>
        <p:spPr/>
        <p:txBody>
          <a:bodyPr/>
          <a:lstStyle/>
          <a:p>
            <a:fld id="{225C9A68-7E58-498D-B3D0-2EEC25F37399}" type="slidenum">
              <a:rPr lang="en-US" smtClean="0"/>
              <a:pPr/>
              <a:t>111</a:t>
            </a:fld>
            <a:endParaRPr lang="en-US"/>
          </a:p>
        </p:txBody>
      </p:sp>
    </p:spTree>
    <p:extLst>
      <p:ext uri="{BB962C8B-B14F-4D97-AF65-F5344CB8AC3E}">
        <p14:creationId xmlns:p14="http://schemas.microsoft.com/office/powerpoint/2010/main" val="39645817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Meet our Staff!</a:t>
            </a:r>
          </a:p>
        </p:txBody>
      </p:sp>
      <p:sp>
        <p:nvSpPr>
          <p:cNvPr id="3" name="Slide Number Placeholder 2"/>
          <p:cNvSpPr>
            <a:spLocks noGrp="1"/>
          </p:cNvSpPr>
          <p:nvPr>
            <p:ph type="sldNum" sz="quarter" idx="12"/>
          </p:nvPr>
        </p:nvSpPr>
        <p:spPr/>
        <p:txBody>
          <a:bodyPr/>
          <a:lstStyle/>
          <a:p>
            <a:fld id="{225C9A68-7E58-498D-B3D0-2EEC25F37399}" type="slidenum">
              <a:rPr lang="en-US" smtClean="0"/>
              <a:pPr/>
              <a:t>112</a:t>
            </a:fld>
            <a:endParaRPr lang="en-US"/>
          </a:p>
        </p:txBody>
      </p:sp>
      <p:pic>
        <p:nvPicPr>
          <p:cNvPr id="9" name="Content Placeholder 8">
            <a:extLst>
              <a:ext uri="{FF2B5EF4-FFF2-40B4-BE49-F238E27FC236}">
                <a16:creationId xmlns:a16="http://schemas.microsoft.com/office/drawing/2014/main" id="{D3427F2C-5201-6F49-A98A-F9761863C4D0}"/>
              </a:ext>
            </a:extLst>
          </p:cNvPr>
          <p:cNvPicPr>
            <a:picLocks noGrp="1" noChangeAspect="1"/>
          </p:cNvPicPr>
          <p:nvPr>
            <p:ph idx="1"/>
          </p:nvPr>
        </p:nvPicPr>
        <p:blipFill>
          <a:blip r:embed="rId2"/>
          <a:stretch>
            <a:fillRect/>
          </a:stretch>
        </p:blipFill>
        <p:spPr>
          <a:xfrm>
            <a:off x="1104406" y="1361428"/>
            <a:ext cx="6659896" cy="4994922"/>
          </a:xfrm>
        </p:spPr>
      </p:pic>
    </p:spTree>
    <p:extLst>
      <p:ext uri="{BB962C8B-B14F-4D97-AF65-F5344CB8AC3E}">
        <p14:creationId xmlns:p14="http://schemas.microsoft.com/office/powerpoint/2010/main" val="20517013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ea typeface="+mj-ea"/>
                <a:cs typeface="+mj-cs"/>
              </a:rPr>
              <a:t>Contact info:  Carl Christensen</a:t>
            </a:r>
          </a:p>
        </p:txBody>
      </p:sp>
      <p:sp>
        <p:nvSpPr>
          <p:cNvPr id="202755" name="Rectangle 3"/>
          <p:cNvSpPr>
            <a:spLocks noGrp="1" noChangeArrowheads="1"/>
          </p:cNvSpPr>
          <p:nvPr>
            <p:ph idx="1"/>
          </p:nvPr>
        </p:nvSpPr>
        <p:spPr/>
        <p:txBody>
          <a:bodyPr>
            <a:normAutofit/>
          </a:bodyPr>
          <a:lstStyle/>
          <a:p>
            <a:r>
              <a:rPr lang="en-US" sz="3200" dirty="0" err="1">
                <a:latin typeface="Corbel" charset="0"/>
                <a:ea typeface="ＭＳ Ｐゴシック" charset="0"/>
                <a:cs typeface="ＭＳ Ｐゴシック" charset="0"/>
              </a:rPr>
              <a:t>crsstaff@christensenrecovery.com</a:t>
            </a:r>
            <a:r>
              <a:rPr lang="en-US" sz="3200" dirty="0">
                <a:latin typeface="Corbel" charset="0"/>
                <a:ea typeface="ＭＳ Ｐゴシック" charset="0"/>
                <a:cs typeface="ＭＳ Ｐゴシック" charset="0"/>
              </a:rPr>
              <a:t> </a:t>
            </a:r>
          </a:p>
          <a:p>
            <a:r>
              <a:rPr lang="en-US" sz="4000" dirty="0">
                <a:latin typeface="Corbel" charset="0"/>
                <a:ea typeface="ＭＳ Ｐゴシック" charset="0"/>
                <a:cs typeface="ＭＳ Ｐゴシック" charset="0"/>
              </a:rPr>
              <a:t>Voice mail:  734-368-9871</a:t>
            </a:r>
          </a:p>
          <a:p>
            <a:pPr eaLnBrk="1" hangingPunct="1"/>
            <a:endParaRPr lang="en-US" dirty="0">
              <a:latin typeface="Corbel"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defRPr/>
            </a:pPr>
            <a:r>
              <a:rPr lang="en-US"/>
              <a:t>Physiology of Addiction</a:t>
            </a:r>
          </a:p>
        </p:txBody>
      </p:sp>
      <p:sp>
        <p:nvSpPr>
          <p:cNvPr id="4"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F86A24-689B-4F4C-9A26-F900C1892F9F}" type="slidenum">
              <a:rPr lang="en-US" sz="1200">
                <a:solidFill>
                  <a:srgbClr val="3F3F3F"/>
                </a:solidFill>
                <a:cs typeface="Arial" charset="0"/>
              </a:rPr>
              <a:pPr eaLnBrk="1" hangingPunct="1"/>
              <a:t>113</a:t>
            </a:fld>
            <a:endParaRPr lang="en-US" sz="1200">
              <a:solidFill>
                <a:srgbClr val="3F3F3F"/>
              </a:solidFill>
              <a:cs typeface="Arial" charset="0"/>
            </a:endParaRPr>
          </a:p>
        </p:txBody>
      </p:sp>
    </p:spTree>
    <p:extLst>
      <p:ext uri="{BB962C8B-B14F-4D97-AF65-F5344CB8AC3E}">
        <p14:creationId xmlns:p14="http://schemas.microsoft.com/office/powerpoint/2010/main" val="287767200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C3F5-ED48-424B-89C8-7BDFDB1A25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9C569F-652E-A34E-A67E-A9E4B5A392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5336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C5B7-CFA5-474F-BE59-2F568E454E37}"/>
              </a:ext>
            </a:extLst>
          </p:cNvPr>
          <p:cNvSpPr>
            <a:spLocks noGrp="1"/>
          </p:cNvSpPr>
          <p:nvPr>
            <p:ph type="title"/>
          </p:nvPr>
        </p:nvSpPr>
        <p:spPr/>
        <p:txBody>
          <a:bodyPr>
            <a:normAutofit fontScale="90000"/>
          </a:bodyPr>
          <a:lstStyle/>
          <a:p>
            <a:r>
              <a:rPr lang="en-US" dirty="0"/>
              <a:t>Why is Addiction so Difficult to Treat?</a:t>
            </a:r>
          </a:p>
        </p:txBody>
      </p:sp>
      <p:pic>
        <p:nvPicPr>
          <p:cNvPr id="5" name="Content Placeholder 4">
            <a:extLst>
              <a:ext uri="{FF2B5EF4-FFF2-40B4-BE49-F238E27FC236}">
                <a16:creationId xmlns:a16="http://schemas.microsoft.com/office/drawing/2014/main" id="{52DD10ED-2833-2447-87AF-542A19D7D4EA}"/>
              </a:ext>
            </a:extLst>
          </p:cNvPr>
          <p:cNvPicPr>
            <a:picLocks noGrp="1" noChangeAspect="1"/>
          </p:cNvPicPr>
          <p:nvPr>
            <p:ph idx="1"/>
          </p:nvPr>
        </p:nvPicPr>
        <p:blipFill>
          <a:blip r:embed="rId2"/>
          <a:stretch>
            <a:fillRect/>
          </a:stretch>
        </p:blipFill>
        <p:spPr>
          <a:xfrm>
            <a:off x="524076" y="1816443"/>
            <a:ext cx="8097435" cy="4151870"/>
          </a:xfrm>
        </p:spPr>
      </p:pic>
    </p:spTree>
    <p:extLst>
      <p:ext uri="{BB962C8B-B14F-4D97-AF65-F5344CB8AC3E}">
        <p14:creationId xmlns:p14="http://schemas.microsoft.com/office/powerpoint/2010/main" val="293689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0"/>
            <a:ext cx="6946900" cy="1204913"/>
          </a:xfrm>
        </p:spPr>
        <p:txBody>
          <a:bodyPr>
            <a:normAutofit fontScale="90000"/>
          </a:bodyPr>
          <a:lstStyle/>
          <a:p>
            <a:pPr eaLnBrk="1" fontAlgn="auto" hangingPunct="1">
              <a:spcAft>
                <a:spcPts val="0"/>
              </a:spcAft>
              <a:defRPr/>
            </a:pPr>
            <a:br>
              <a:rPr lang="en-US" sz="2800" dirty="0">
                <a:ea typeface="+mj-ea"/>
                <a:cs typeface="+mj-cs"/>
              </a:rPr>
            </a:br>
            <a:r>
              <a:rPr lang="en-US" sz="4400" dirty="0">
                <a:ea typeface="+mj-ea"/>
                <a:cs typeface="+mj-cs"/>
              </a:rPr>
              <a:t>The Nucleus </a:t>
            </a:r>
            <a:r>
              <a:rPr lang="en-US" sz="4400" dirty="0" err="1">
                <a:ea typeface="+mj-ea"/>
                <a:cs typeface="+mj-cs"/>
              </a:rPr>
              <a:t>Accumbens</a:t>
            </a:r>
            <a:r>
              <a:rPr lang="en-US" sz="4400" dirty="0">
                <a:ea typeface="+mj-ea"/>
                <a:cs typeface="+mj-cs"/>
              </a:rPr>
              <a:t>:  craving and reward</a:t>
            </a:r>
          </a:p>
        </p:txBody>
      </p:sp>
      <p:pic>
        <p:nvPicPr>
          <p:cNvPr id="46083" name="Picture 3" descr="garder p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81200"/>
            <a:ext cx="7472363" cy="4503738"/>
          </a:xfrm>
        </p:spPr>
      </p:pic>
      <p:sp>
        <p:nvSpPr>
          <p:cNvPr id="7" name="Notched Right Arrow 6"/>
          <p:cNvSpPr/>
          <p:nvPr/>
        </p:nvSpPr>
        <p:spPr>
          <a:xfrm rot="11267742">
            <a:off x="6430963" y="3765550"/>
            <a:ext cx="1706562" cy="1689100"/>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862393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381000"/>
            <a:ext cx="6946900" cy="1204913"/>
          </a:xfrm>
        </p:spPr>
        <p:txBody>
          <a:bodyPr>
            <a:normAutofit fontScale="90000"/>
          </a:bodyPr>
          <a:lstStyle/>
          <a:p>
            <a:pPr eaLnBrk="1" fontAlgn="auto" hangingPunct="1">
              <a:spcAft>
                <a:spcPts val="0"/>
              </a:spcAft>
              <a:tabLst>
                <a:tab pos="860425" algn="l"/>
                <a:tab pos="1828800" algn="l"/>
              </a:tabLst>
              <a:defRPr/>
            </a:pPr>
            <a:r>
              <a:rPr lang="en-US" sz="3200" dirty="0">
                <a:ea typeface="+mj-ea"/>
                <a:cs typeface="+mj-cs"/>
              </a:rPr>
              <a:t>VTA:  the “gas tank”: supplies dopamine  to the Nucleus  </a:t>
            </a:r>
            <a:r>
              <a:rPr lang="en-US" sz="3200" dirty="0" err="1">
                <a:ea typeface="+mj-ea"/>
                <a:cs typeface="+mj-cs"/>
              </a:rPr>
              <a:t>Accumbens</a:t>
            </a:r>
            <a:br>
              <a:rPr lang="en-US" sz="3200" dirty="0">
                <a:ea typeface="+mj-ea"/>
                <a:cs typeface="+mj-cs"/>
              </a:rPr>
            </a:br>
            <a:endParaRPr lang="en-US" sz="3200" dirty="0">
              <a:ea typeface="+mj-ea"/>
              <a:cs typeface="+mj-cs"/>
            </a:endParaRPr>
          </a:p>
        </p:txBody>
      </p:sp>
      <p:pic>
        <p:nvPicPr>
          <p:cNvPr id="44035" name="Picture 3" descr="garder p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81200"/>
            <a:ext cx="7472363" cy="4503738"/>
          </a:xfrm>
        </p:spPr>
      </p:pic>
      <p:sp>
        <p:nvSpPr>
          <p:cNvPr id="7" name="Notched Right Arrow 6"/>
          <p:cNvSpPr/>
          <p:nvPr/>
        </p:nvSpPr>
        <p:spPr>
          <a:xfrm rot="11267742">
            <a:off x="4394200" y="4494213"/>
            <a:ext cx="2293938" cy="917575"/>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7856767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0"/>
            <a:ext cx="6946900" cy="1204913"/>
          </a:xfrm>
        </p:spPr>
        <p:txBody>
          <a:bodyPr>
            <a:normAutofit fontScale="90000"/>
          </a:bodyPr>
          <a:lstStyle/>
          <a:p>
            <a:pPr eaLnBrk="1" fontAlgn="auto" hangingPunct="1">
              <a:spcAft>
                <a:spcPts val="0"/>
              </a:spcAft>
              <a:defRPr/>
            </a:pPr>
            <a:br>
              <a:rPr lang="en-US" sz="2800" dirty="0">
                <a:solidFill>
                  <a:schemeClr val="accent1">
                    <a:satMod val="150000"/>
                  </a:schemeClr>
                </a:solidFill>
                <a:ea typeface="+mj-ea"/>
                <a:cs typeface="+mj-cs"/>
              </a:rPr>
            </a:br>
            <a:r>
              <a:rPr lang="en-US" sz="4400" dirty="0">
                <a:ea typeface="+mj-ea"/>
                <a:cs typeface="+mj-cs"/>
              </a:rPr>
              <a:t>Frontal Cortex:  Inhibition of the pleasure center</a:t>
            </a:r>
          </a:p>
        </p:txBody>
      </p:sp>
      <p:pic>
        <p:nvPicPr>
          <p:cNvPr id="48131" name="Picture 3" descr="garder p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81200"/>
            <a:ext cx="7472363" cy="4503738"/>
          </a:xfrm>
        </p:spPr>
      </p:pic>
      <p:sp>
        <p:nvSpPr>
          <p:cNvPr id="6" name="Notched Right Arrow 5"/>
          <p:cNvSpPr/>
          <p:nvPr/>
        </p:nvSpPr>
        <p:spPr>
          <a:xfrm rot="13918678">
            <a:off x="7028657" y="4010819"/>
            <a:ext cx="1576387" cy="1393825"/>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3541594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0"/>
            <a:ext cx="6946900" cy="1204913"/>
          </a:xfrm>
        </p:spPr>
        <p:txBody>
          <a:bodyPr/>
          <a:lstStyle/>
          <a:p>
            <a:pPr algn="ctr" eaLnBrk="1" fontAlgn="auto" hangingPunct="1">
              <a:spcAft>
                <a:spcPts val="0"/>
              </a:spcAft>
              <a:defRPr/>
            </a:pPr>
            <a:r>
              <a:rPr lang="en-US" sz="2800" dirty="0">
                <a:ea typeface="+mj-ea"/>
                <a:cs typeface="+mj-cs"/>
              </a:rPr>
              <a:t>A Normal Brain:  </a:t>
            </a:r>
            <a:br>
              <a:rPr lang="en-US" sz="2800" dirty="0">
                <a:ea typeface="+mj-ea"/>
                <a:cs typeface="+mj-cs"/>
              </a:rPr>
            </a:br>
            <a:r>
              <a:rPr lang="en-US" sz="2800" dirty="0">
                <a:ea typeface="+mj-ea"/>
                <a:cs typeface="+mj-cs"/>
              </a:rPr>
              <a:t>Dopamine (pleasure) activity</a:t>
            </a:r>
            <a:endParaRPr lang="en-US" sz="4400" dirty="0">
              <a:ea typeface="+mj-ea"/>
              <a:cs typeface="+mj-cs"/>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707667"/>
            <a:ext cx="4298950" cy="4196245"/>
          </a:xfrm>
        </p:spPr>
      </p:pic>
      <p:sp>
        <p:nvSpPr>
          <p:cNvPr id="6" name="Notched Right Arrow 5"/>
          <p:cNvSpPr/>
          <p:nvPr/>
        </p:nvSpPr>
        <p:spPr>
          <a:xfrm rot="11765759">
            <a:off x="5564860" y="3108877"/>
            <a:ext cx="1157182" cy="1393825"/>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Notched Right Arrow 8"/>
          <p:cNvSpPr/>
          <p:nvPr/>
        </p:nvSpPr>
        <p:spPr>
          <a:xfrm rot="20700499">
            <a:off x="2061422" y="2945349"/>
            <a:ext cx="1157182" cy="1393825"/>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extBox 1"/>
          <p:cNvSpPr txBox="1"/>
          <p:nvPr/>
        </p:nvSpPr>
        <p:spPr>
          <a:xfrm>
            <a:off x="6705600" y="1828800"/>
            <a:ext cx="1295400" cy="830997"/>
          </a:xfrm>
          <a:prstGeom prst="rect">
            <a:avLst/>
          </a:prstGeom>
          <a:noFill/>
        </p:spPr>
        <p:txBody>
          <a:bodyPr wrap="square" rtlCol="0">
            <a:spAutoFit/>
          </a:bodyPr>
          <a:lstStyle/>
          <a:p>
            <a:r>
              <a:rPr lang="en-US" dirty="0"/>
              <a:t>Frontal Cortex</a:t>
            </a:r>
          </a:p>
        </p:txBody>
      </p:sp>
      <p:sp>
        <p:nvSpPr>
          <p:cNvPr id="5" name="TextBox 4"/>
          <p:cNvSpPr txBox="1"/>
          <p:nvPr/>
        </p:nvSpPr>
        <p:spPr>
          <a:xfrm>
            <a:off x="6705600" y="5181600"/>
            <a:ext cx="1828800" cy="461665"/>
          </a:xfrm>
          <a:prstGeom prst="rect">
            <a:avLst/>
          </a:prstGeom>
          <a:noFill/>
        </p:spPr>
        <p:txBody>
          <a:bodyPr wrap="square" rtlCol="0">
            <a:spAutoFit/>
          </a:bodyPr>
          <a:lstStyle/>
          <a:p>
            <a:r>
              <a:rPr lang="en-US" dirty="0"/>
              <a:t>Hindbrain</a:t>
            </a:r>
          </a:p>
        </p:txBody>
      </p:sp>
      <p:sp>
        <p:nvSpPr>
          <p:cNvPr id="12" name="Left Arrow 11"/>
          <p:cNvSpPr/>
          <p:nvPr/>
        </p:nvSpPr>
        <p:spPr>
          <a:xfrm>
            <a:off x="5257799" y="2092332"/>
            <a:ext cx="1311276"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6178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endParaRPr lang="en-US">
              <a:solidFill>
                <a:schemeClr val="accent1">
                  <a:satMod val="150000"/>
                </a:schemeClr>
              </a:solidFill>
              <a:ea typeface="+mj-ea"/>
              <a:cs typeface="+mj-cs"/>
            </a:endParaRPr>
          </a:p>
        </p:txBody>
      </p:sp>
      <p:pic>
        <p:nvPicPr>
          <p:cNvPr id="52227" name="Picture 3" descr="D2 receptors are lower in addi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81000"/>
            <a:ext cx="9144000" cy="6096000"/>
          </a:xfrm>
        </p:spPr>
      </p:pic>
      <p:sp>
        <p:nvSpPr>
          <p:cNvPr id="5" name="Striped Right Arrow 4"/>
          <p:cNvSpPr/>
          <p:nvPr/>
        </p:nvSpPr>
        <p:spPr>
          <a:xfrm>
            <a:off x="0" y="1371600"/>
            <a:ext cx="2133600" cy="14478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Tree>
    <p:extLst>
      <p:ext uri="{BB962C8B-B14F-4D97-AF65-F5344CB8AC3E}">
        <p14:creationId xmlns:p14="http://schemas.microsoft.com/office/powerpoint/2010/main" val="9144805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endParaRPr lang="en-US">
              <a:solidFill>
                <a:schemeClr val="accent1">
                  <a:satMod val="150000"/>
                </a:schemeClr>
              </a:solidFill>
              <a:ea typeface="+mj-ea"/>
              <a:cs typeface="+mj-cs"/>
            </a:endParaRPr>
          </a:p>
        </p:txBody>
      </p:sp>
      <p:pic>
        <p:nvPicPr>
          <p:cNvPr id="54275" name="Picture 3" descr="D2 receptors are lower in addi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81000"/>
            <a:ext cx="9144000" cy="6096000"/>
          </a:xfrm>
        </p:spPr>
      </p:pic>
      <p:sp>
        <p:nvSpPr>
          <p:cNvPr id="5" name="Striped Right Arrow 4"/>
          <p:cNvSpPr/>
          <p:nvPr/>
        </p:nvSpPr>
        <p:spPr>
          <a:xfrm>
            <a:off x="2743200" y="1447800"/>
            <a:ext cx="914400" cy="838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25170066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endParaRPr lang="en-US">
              <a:solidFill>
                <a:schemeClr val="accent1">
                  <a:satMod val="150000"/>
                </a:schemeClr>
              </a:solidFill>
              <a:ea typeface="+mj-ea"/>
              <a:cs typeface="+mj-cs"/>
            </a:endParaRPr>
          </a:p>
        </p:txBody>
      </p:sp>
      <p:pic>
        <p:nvPicPr>
          <p:cNvPr id="56323" name="Picture 3" descr="D2 receptors are lower in addi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81000"/>
            <a:ext cx="9144000" cy="6096000"/>
          </a:xfrm>
        </p:spPr>
      </p:pic>
      <p:sp>
        <p:nvSpPr>
          <p:cNvPr id="5" name="Striped Right Arrow 4"/>
          <p:cNvSpPr/>
          <p:nvPr/>
        </p:nvSpPr>
        <p:spPr>
          <a:xfrm>
            <a:off x="2971800" y="3124200"/>
            <a:ext cx="914400" cy="838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351869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pic>
        <p:nvPicPr>
          <p:cNvPr id="8" name="Content Placeholder 7" descr="all-cash.jpg"/>
          <p:cNvPicPr>
            <a:picLocks noGrp="1" noChangeAspect="1"/>
          </p:cNvPicPr>
          <p:nvPr>
            <p:ph sz="half" idx="1"/>
          </p:nvPr>
        </p:nvPicPr>
        <p:blipFill>
          <a:blip r:embed="rId2">
            <a:extLst>
              <a:ext uri="{28A0092B-C50C-407E-A947-70E740481C1C}">
                <a14:useLocalDpi xmlns:a14="http://schemas.microsoft.com/office/drawing/2010/main" val="0"/>
              </a:ext>
            </a:extLst>
          </a:blip>
          <a:srcRect l="15956" r="15956"/>
          <a:stretch>
            <a:fillRect/>
          </a:stretch>
        </p:blipFill>
        <p:spPr/>
      </p:pic>
      <p:sp>
        <p:nvSpPr>
          <p:cNvPr id="10" name="Content Placeholder 9"/>
          <p:cNvSpPr>
            <a:spLocks noGrp="1"/>
          </p:cNvSpPr>
          <p:nvPr>
            <p:ph sz="half" idx="2"/>
          </p:nvPr>
        </p:nvSpPr>
        <p:spPr/>
        <p:txBody>
          <a:bodyPr>
            <a:normAutofit/>
          </a:bodyPr>
          <a:lstStyle/>
          <a:p>
            <a:pPr marL="447675" lvl="1" indent="-447675">
              <a:buClr>
                <a:schemeClr val="accent1"/>
              </a:buClr>
              <a:buSzPct val="70000"/>
              <a:buFont typeface="Wingdings" pitchFamily="2" charset="2"/>
              <a:buChar char="n"/>
            </a:pPr>
            <a:r>
              <a:rPr lang="en-US" dirty="0"/>
              <a:t>Medical Director, Dawn Farm (12 step)</a:t>
            </a:r>
          </a:p>
          <a:p>
            <a:pPr marL="447675" lvl="1" indent="-447675">
              <a:buClr>
                <a:schemeClr val="accent1"/>
              </a:buClr>
              <a:buSzPct val="70000"/>
              <a:buFont typeface="Wingdings" pitchFamily="2" charset="2"/>
              <a:buChar char="n"/>
            </a:pPr>
            <a:r>
              <a:rPr lang="en-US" dirty="0"/>
              <a:t>Methadone provider, WSU</a:t>
            </a:r>
          </a:p>
          <a:p>
            <a:pPr marL="447675" lvl="1" indent="-447675">
              <a:buClr>
                <a:schemeClr val="accent1"/>
              </a:buClr>
              <a:buSzPct val="70000"/>
              <a:buFont typeface="Wingdings" pitchFamily="2" charset="2"/>
              <a:buChar char="n"/>
            </a:pPr>
            <a:r>
              <a:rPr lang="en-US" dirty="0"/>
              <a:t>Buprenorphine provide</a:t>
            </a:r>
          </a:p>
          <a:p>
            <a:pPr marL="447675" lvl="1" indent="-447675">
              <a:buClr>
                <a:schemeClr val="accent1"/>
              </a:buClr>
              <a:buSzPct val="70000"/>
              <a:buFont typeface="Wingdings" pitchFamily="2" charset="2"/>
              <a:buChar char="n"/>
            </a:pPr>
            <a:r>
              <a:rPr lang="en-US" dirty="0"/>
              <a:t>Naltrexone provider</a:t>
            </a:r>
          </a:p>
          <a:p>
            <a:pPr marL="447675" lvl="1" indent="-447675">
              <a:buClr>
                <a:schemeClr val="accent1"/>
              </a:buClr>
              <a:buSzPct val="70000"/>
              <a:buFont typeface="Wingdings" pitchFamily="2" charset="2"/>
              <a:buChar char="n"/>
            </a:pPr>
            <a:r>
              <a:rPr lang="en-US" dirty="0"/>
              <a:t>Consultant for DEA/DOJ</a:t>
            </a:r>
          </a:p>
          <a:p>
            <a:pPr marL="447675" lvl="1" indent="-447675">
              <a:buClr>
                <a:schemeClr val="accent1"/>
              </a:buClr>
              <a:buSzPct val="70000"/>
              <a:buFont typeface="Wingdings" pitchFamily="2" charset="2"/>
              <a:buChar char="n"/>
            </a:pPr>
            <a:r>
              <a:rPr lang="en-US" dirty="0"/>
              <a:t>Advisory Board, Families Against Narcotics</a:t>
            </a:r>
          </a:p>
          <a:p>
            <a:pPr marL="447675" lvl="1" indent="-447675">
              <a:buClr>
                <a:schemeClr val="accent1"/>
              </a:buClr>
              <a:buSzPct val="70000"/>
              <a:buFont typeface="Wingdings" pitchFamily="2" charset="2"/>
              <a:buChar char="n"/>
            </a:pPr>
            <a:endParaRPr lang="en-US" dirty="0"/>
          </a:p>
        </p:txBody>
      </p:sp>
    </p:spTree>
    <p:extLst>
      <p:ext uri="{BB962C8B-B14F-4D97-AF65-F5344CB8AC3E}">
        <p14:creationId xmlns:p14="http://schemas.microsoft.com/office/powerpoint/2010/main" val="87142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endParaRPr lang="en-US">
              <a:solidFill>
                <a:schemeClr val="accent1">
                  <a:satMod val="150000"/>
                </a:schemeClr>
              </a:solidFill>
              <a:ea typeface="+mj-ea"/>
              <a:cs typeface="+mj-cs"/>
            </a:endParaRPr>
          </a:p>
        </p:txBody>
      </p:sp>
      <p:pic>
        <p:nvPicPr>
          <p:cNvPr id="58371" name="Picture 3" descr="D2 receptors are lower in addi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81000"/>
            <a:ext cx="9144000" cy="6096000"/>
          </a:xfrm>
        </p:spPr>
      </p:pic>
      <p:sp>
        <p:nvSpPr>
          <p:cNvPr id="5" name="Striped Right Arrow 4"/>
          <p:cNvSpPr/>
          <p:nvPr/>
        </p:nvSpPr>
        <p:spPr>
          <a:xfrm>
            <a:off x="3048000" y="4724400"/>
            <a:ext cx="914400" cy="838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12138999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When They Stop:</a:t>
            </a:r>
            <a:br>
              <a:rPr lang="en-US" sz="3600" dirty="0"/>
            </a:br>
            <a:r>
              <a:rPr lang="en-US" sz="3600" dirty="0"/>
              <a:t>Why Can’t They Stay Stopped?????</a:t>
            </a:r>
          </a:p>
        </p:txBody>
      </p:sp>
      <p:sp>
        <p:nvSpPr>
          <p:cNvPr id="3" name="Content Placeholder 2"/>
          <p:cNvSpPr>
            <a:spLocks noGrp="1"/>
          </p:cNvSpPr>
          <p:nvPr>
            <p:ph idx="1"/>
          </p:nvPr>
        </p:nvSpPr>
        <p:spPr/>
        <p:txBody>
          <a:bodyPr/>
          <a:lstStyle/>
          <a:p>
            <a:r>
              <a:rPr lang="en-US" dirty="0"/>
              <a:t>Alcoholics/addicts who finish treatment will often relapse when they re-enter society.</a:t>
            </a:r>
          </a:p>
          <a:p>
            <a:r>
              <a:rPr lang="en-US" dirty="0"/>
              <a:t>They will almost ALWAYS relapse if they undergo quick detox and re-enter society.</a:t>
            </a:r>
          </a:p>
          <a:p>
            <a:r>
              <a:rPr lang="en-US" dirty="0"/>
              <a:t>But:  their withdrawal is gone.</a:t>
            </a:r>
          </a:p>
          <a:p>
            <a:r>
              <a:rPr lang="en-US" dirty="0"/>
              <a:t>SO: why do </a:t>
            </a:r>
            <a:r>
              <a:rPr lang="en-US"/>
              <a:t>they relapse?????</a:t>
            </a:r>
          </a:p>
        </p:txBody>
      </p:sp>
    </p:spTree>
    <p:extLst>
      <p:ext uri="{BB962C8B-B14F-4D97-AF65-F5344CB8AC3E}">
        <p14:creationId xmlns:p14="http://schemas.microsoft.com/office/powerpoint/2010/main" val="82427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60425" y="390525"/>
            <a:ext cx="7458075" cy="876300"/>
          </a:xfrm>
        </p:spPr>
        <p:txBody>
          <a:bodyPr/>
          <a:lstStyle/>
          <a:p>
            <a:pPr eaLnBrk="1" fontAlgn="auto" hangingPunct="1">
              <a:spcAft>
                <a:spcPts val="0"/>
              </a:spcAft>
              <a:defRPr/>
            </a:pPr>
            <a:r>
              <a:rPr lang="en-US" dirty="0">
                <a:ea typeface="+mj-ea"/>
                <a:cs typeface="+mj-cs"/>
              </a:rPr>
              <a:t>Stimulants &amp; Blood Flow</a:t>
            </a:r>
          </a:p>
        </p:txBody>
      </p:sp>
      <p:pic>
        <p:nvPicPr>
          <p:cNvPr id="147461" name="Picture 3" descr="cocaine perfusion-control"/>
          <p:cNvPicPr>
            <a:picLocks noChangeAspect="1" noChangeArrowheads="1"/>
          </p:cNvPicPr>
          <p:nvPr/>
        </p:nvPicPr>
        <p:blipFill>
          <a:blip r:embed="rId3">
            <a:extLst>
              <a:ext uri="{28A0092B-C50C-407E-A947-70E740481C1C}">
                <a14:useLocalDpi xmlns:a14="http://schemas.microsoft.com/office/drawing/2010/main" val="0"/>
              </a:ext>
            </a:extLst>
          </a:blip>
          <a:srcRect l="8955" t="7272" r="11194" b="50000"/>
          <a:stretch>
            <a:fillRect/>
          </a:stretch>
        </p:blipFill>
        <p:spPr bwMode="auto">
          <a:xfrm>
            <a:off x="974725" y="1504950"/>
            <a:ext cx="2790825"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462" name="Picture 4" descr="cocaine perfusion-SUD"/>
          <p:cNvPicPr>
            <a:picLocks noChangeAspect="1" noChangeArrowheads="1"/>
          </p:cNvPicPr>
          <p:nvPr/>
        </p:nvPicPr>
        <p:blipFill>
          <a:blip r:embed="rId4">
            <a:extLst>
              <a:ext uri="{28A0092B-C50C-407E-A947-70E740481C1C}">
                <a14:useLocalDpi xmlns:a14="http://schemas.microsoft.com/office/drawing/2010/main" val="0"/>
              </a:ext>
            </a:extLst>
          </a:blip>
          <a:srcRect l="7378" t="7143" r="7378" b="49107"/>
          <a:stretch>
            <a:fillRect/>
          </a:stretch>
        </p:blipFill>
        <p:spPr bwMode="auto">
          <a:xfrm>
            <a:off x="4572000" y="1489075"/>
            <a:ext cx="2608263" cy="3687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7463" name="Group 5"/>
          <p:cNvGrpSpPr>
            <a:grpSpLocks/>
          </p:cNvGrpSpPr>
          <p:nvPr/>
        </p:nvGrpSpPr>
        <p:grpSpPr bwMode="auto">
          <a:xfrm>
            <a:off x="7772400" y="1752600"/>
            <a:ext cx="877888" cy="4179888"/>
            <a:chOff x="4900" y="773"/>
            <a:chExt cx="688" cy="2947"/>
          </a:xfrm>
        </p:grpSpPr>
        <p:sp>
          <p:nvSpPr>
            <p:cNvPr id="147467" name="Rectangle 6"/>
            <p:cNvSpPr>
              <a:spLocks noChangeArrowheads="1"/>
            </p:cNvSpPr>
            <p:nvPr/>
          </p:nvSpPr>
          <p:spPr bwMode="auto">
            <a:xfrm>
              <a:off x="5137" y="1515"/>
              <a:ext cx="213" cy="1632"/>
            </a:xfrm>
            <a:prstGeom prst="rect">
              <a:avLst/>
            </a:prstGeom>
            <a:gradFill rotWithShape="0">
              <a:gsLst>
                <a:gs pos="0">
                  <a:srgbClr val="FF0000"/>
                </a:gs>
                <a:gs pos="100000">
                  <a:srgbClr val="FFFF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47468" name="Text Box 7"/>
            <p:cNvSpPr txBox="1">
              <a:spLocks noChangeArrowheads="1"/>
            </p:cNvSpPr>
            <p:nvPr/>
          </p:nvSpPr>
          <p:spPr bwMode="auto">
            <a:xfrm>
              <a:off x="4900" y="773"/>
              <a:ext cx="647"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FF0000"/>
                  </a:solidFill>
                </a:rPr>
                <a:t>High  flow</a:t>
              </a:r>
            </a:p>
          </p:txBody>
        </p:sp>
        <p:sp>
          <p:nvSpPr>
            <p:cNvPr id="147469" name="Text Box 8"/>
            <p:cNvSpPr txBox="1">
              <a:spLocks noChangeArrowheads="1"/>
            </p:cNvSpPr>
            <p:nvPr/>
          </p:nvSpPr>
          <p:spPr bwMode="auto">
            <a:xfrm>
              <a:off x="4941" y="3134"/>
              <a:ext cx="647"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FFFF00"/>
                  </a:solidFill>
                </a:rPr>
                <a:t>Low flow</a:t>
              </a:r>
            </a:p>
          </p:txBody>
        </p:sp>
      </p:grpSp>
      <p:sp>
        <p:nvSpPr>
          <p:cNvPr id="147464" name="Text Box 9"/>
          <p:cNvSpPr txBox="1">
            <a:spLocks noChangeArrowheads="1"/>
          </p:cNvSpPr>
          <p:nvPr/>
        </p:nvSpPr>
        <p:spPr bwMode="auto">
          <a:xfrm>
            <a:off x="954088" y="5199063"/>
            <a:ext cx="27860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a:t>Healthy Control</a:t>
            </a:r>
          </a:p>
        </p:txBody>
      </p:sp>
      <p:sp>
        <p:nvSpPr>
          <p:cNvPr id="147465" name="Text Box 10"/>
          <p:cNvSpPr txBox="1">
            <a:spLocks noChangeArrowheads="1"/>
          </p:cNvSpPr>
          <p:nvPr/>
        </p:nvSpPr>
        <p:spPr bwMode="auto">
          <a:xfrm>
            <a:off x="4365625" y="5191125"/>
            <a:ext cx="31035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66FFFF"/>
                </a:solidFill>
              </a:rPr>
              <a:t>Cocaine-dependent</a:t>
            </a:r>
          </a:p>
        </p:txBody>
      </p:sp>
      <p:sp>
        <p:nvSpPr>
          <p:cNvPr id="147466" name="Text Box 11"/>
          <p:cNvSpPr txBox="1">
            <a:spLocks noChangeArrowheads="1"/>
          </p:cNvSpPr>
          <p:nvPr/>
        </p:nvSpPr>
        <p:spPr bwMode="auto">
          <a:xfrm>
            <a:off x="0" y="5943600"/>
            <a:ext cx="70104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Aft>
                <a:spcPct val="40000"/>
              </a:spcAft>
            </a:pPr>
            <a:r>
              <a:rPr lang="en-US" sz="1800" i="1">
                <a:solidFill>
                  <a:schemeClr val="bg1"/>
                </a:solidFill>
                <a:latin typeface="ZapfHumnst BT" charset="0"/>
              </a:rPr>
              <a:t>Gottschalk, 2001, Am J Psychiatry</a:t>
            </a:r>
            <a:endParaRPr lang="en-US">
              <a:solidFill>
                <a:schemeClr val="bg1"/>
              </a:solidFill>
              <a:latin typeface="ZapfHumnst BT" charset="0"/>
            </a:endParaRPr>
          </a:p>
        </p:txBody>
      </p:sp>
      <p:sp>
        <p:nvSpPr>
          <p:cNvPr id="2" name="Up Arrow 1"/>
          <p:cNvSpPr/>
          <p:nvPr/>
        </p:nvSpPr>
        <p:spPr>
          <a:xfrm>
            <a:off x="1981200" y="5791200"/>
            <a:ext cx="914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8635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60425" y="390525"/>
            <a:ext cx="7458075" cy="876300"/>
          </a:xfrm>
        </p:spPr>
        <p:txBody>
          <a:bodyPr/>
          <a:lstStyle/>
          <a:p>
            <a:pPr eaLnBrk="1" fontAlgn="auto" hangingPunct="1">
              <a:spcAft>
                <a:spcPts val="0"/>
              </a:spcAft>
              <a:defRPr/>
            </a:pPr>
            <a:r>
              <a:rPr lang="en-US" dirty="0">
                <a:ea typeface="+mj-ea"/>
                <a:cs typeface="+mj-cs"/>
              </a:rPr>
              <a:t>Stimulants &amp; Blood Flow</a:t>
            </a:r>
          </a:p>
        </p:txBody>
      </p:sp>
      <p:pic>
        <p:nvPicPr>
          <p:cNvPr id="147461" name="Picture 3" descr="cocaine perfusion-control"/>
          <p:cNvPicPr>
            <a:picLocks noChangeAspect="1" noChangeArrowheads="1"/>
          </p:cNvPicPr>
          <p:nvPr/>
        </p:nvPicPr>
        <p:blipFill>
          <a:blip r:embed="rId3">
            <a:extLst>
              <a:ext uri="{28A0092B-C50C-407E-A947-70E740481C1C}">
                <a14:useLocalDpi xmlns:a14="http://schemas.microsoft.com/office/drawing/2010/main" val="0"/>
              </a:ext>
            </a:extLst>
          </a:blip>
          <a:srcRect l="8955" t="7272" r="11194" b="50000"/>
          <a:stretch>
            <a:fillRect/>
          </a:stretch>
        </p:blipFill>
        <p:spPr bwMode="auto">
          <a:xfrm>
            <a:off x="974725" y="1504950"/>
            <a:ext cx="2790825"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462" name="Picture 4" descr="cocaine perfusion-SUD"/>
          <p:cNvPicPr>
            <a:picLocks noChangeAspect="1" noChangeArrowheads="1"/>
          </p:cNvPicPr>
          <p:nvPr/>
        </p:nvPicPr>
        <p:blipFill>
          <a:blip r:embed="rId4">
            <a:extLst>
              <a:ext uri="{28A0092B-C50C-407E-A947-70E740481C1C}">
                <a14:useLocalDpi xmlns:a14="http://schemas.microsoft.com/office/drawing/2010/main" val="0"/>
              </a:ext>
            </a:extLst>
          </a:blip>
          <a:srcRect l="7378" t="7143" r="7378" b="49107"/>
          <a:stretch>
            <a:fillRect/>
          </a:stretch>
        </p:blipFill>
        <p:spPr bwMode="auto">
          <a:xfrm>
            <a:off x="4572000" y="1489075"/>
            <a:ext cx="2608263" cy="3687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7463" name="Group 5"/>
          <p:cNvGrpSpPr>
            <a:grpSpLocks/>
          </p:cNvGrpSpPr>
          <p:nvPr/>
        </p:nvGrpSpPr>
        <p:grpSpPr bwMode="auto">
          <a:xfrm>
            <a:off x="7772400" y="1752600"/>
            <a:ext cx="877888" cy="4179888"/>
            <a:chOff x="4900" y="773"/>
            <a:chExt cx="688" cy="2947"/>
          </a:xfrm>
        </p:grpSpPr>
        <p:sp>
          <p:nvSpPr>
            <p:cNvPr id="147467" name="Rectangle 6"/>
            <p:cNvSpPr>
              <a:spLocks noChangeArrowheads="1"/>
            </p:cNvSpPr>
            <p:nvPr/>
          </p:nvSpPr>
          <p:spPr bwMode="auto">
            <a:xfrm>
              <a:off x="5137" y="1515"/>
              <a:ext cx="213" cy="1632"/>
            </a:xfrm>
            <a:prstGeom prst="rect">
              <a:avLst/>
            </a:prstGeom>
            <a:gradFill rotWithShape="0">
              <a:gsLst>
                <a:gs pos="0">
                  <a:srgbClr val="FF0000"/>
                </a:gs>
                <a:gs pos="100000">
                  <a:srgbClr val="FFFF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47468" name="Text Box 7"/>
            <p:cNvSpPr txBox="1">
              <a:spLocks noChangeArrowheads="1"/>
            </p:cNvSpPr>
            <p:nvPr/>
          </p:nvSpPr>
          <p:spPr bwMode="auto">
            <a:xfrm>
              <a:off x="4900" y="773"/>
              <a:ext cx="647"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FF0000"/>
                  </a:solidFill>
                </a:rPr>
                <a:t>High  flow</a:t>
              </a:r>
            </a:p>
          </p:txBody>
        </p:sp>
        <p:sp>
          <p:nvSpPr>
            <p:cNvPr id="147469" name="Text Box 8"/>
            <p:cNvSpPr txBox="1">
              <a:spLocks noChangeArrowheads="1"/>
            </p:cNvSpPr>
            <p:nvPr/>
          </p:nvSpPr>
          <p:spPr bwMode="auto">
            <a:xfrm>
              <a:off x="4941" y="3134"/>
              <a:ext cx="647"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FFFF00"/>
                  </a:solidFill>
                </a:rPr>
                <a:t>Low flow</a:t>
              </a:r>
            </a:p>
          </p:txBody>
        </p:sp>
      </p:grpSp>
      <p:sp>
        <p:nvSpPr>
          <p:cNvPr id="147464" name="Text Box 9"/>
          <p:cNvSpPr txBox="1">
            <a:spLocks noChangeArrowheads="1"/>
          </p:cNvSpPr>
          <p:nvPr/>
        </p:nvSpPr>
        <p:spPr bwMode="auto">
          <a:xfrm>
            <a:off x="954088" y="5199063"/>
            <a:ext cx="27860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a:t>Healthy Control</a:t>
            </a:r>
          </a:p>
        </p:txBody>
      </p:sp>
      <p:sp>
        <p:nvSpPr>
          <p:cNvPr id="147465" name="Text Box 10"/>
          <p:cNvSpPr txBox="1">
            <a:spLocks noChangeArrowheads="1"/>
          </p:cNvSpPr>
          <p:nvPr/>
        </p:nvSpPr>
        <p:spPr bwMode="auto">
          <a:xfrm>
            <a:off x="4365625" y="5191125"/>
            <a:ext cx="31035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a:t>Cocaine-dependent</a:t>
            </a:r>
          </a:p>
        </p:txBody>
      </p:sp>
      <p:sp>
        <p:nvSpPr>
          <p:cNvPr id="147466" name="Text Box 11"/>
          <p:cNvSpPr txBox="1">
            <a:spLocks noChangeArrowheads="1"/>
          </p:cNvSpPr>
          <p:nvPr/>
        </p:nvSpPr>
        <p:spPr bwMode="auto">
          <a:xfrm>
            <a:off x="0" y="5943600"/>
            <a:ext cx="70104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Aft>
                <a:spcPct val="40000"/>
              </a:spcAft>
            </a:pPr>
            <a:r>
              <a:rPr lang="en-US" sz="1800" i="1">
                <a:solidFill>
                  <a:schemeClr val="bg1"/>
                </a:solidFill>
                <a:latin typeface="ZapfHumnst BT" charset="0"/>
              </a:rPr>
              <a:t>Gottschalk, 2001, Am J Psychiatry</a:t>
            </a:r>
            <a:endParaRPr lang="en-US">
              <a:solidFill>
                <a:schemeClr val="bg1"/>
              </a:solidFill>
              <a:latin typeface="ZapfHumnst BT" charset="0"/>
            </a:endParaRPr>
          </a:p>
        </p:txBody>
      </p:sp>
      <p:sp>
        <p:nvSpPr>
          <p:cNvPr id="2" name="Up Arrow 1"/>
          <p:cNvSpPr/>
          <p:nvPr/>
        </p:nvSpPr>
        <p:spPr>
          <a:xfrm>
            <a:off x="5292576" y="5719762"/>
            <a:ext cx="914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941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74713" y="152400"/>
            <a:ext cx="7318375" cy="914400"/>
          </a:xfrm>
        </p:spPr>
        <p:txBody>
          <a:bodyPr/>
          <a:lstStyle/>
          <a:p>
            <a:pPr eaLnBrk="1" fontAlgn="auto" hangingPunct="1">
              <a:spcAft>
                <a:spcPts val="0"/>
              </a:spcAft>
              <a:defRPr/>
            </a:pPr>
            <a:r>
              <a:rPr lang="en-US" dirty="0">
                <a:ea typeface="+mj-ea"/>
                <a:cs typeface="+mj-cs"/>
              </a:rPr>
              <a:t>Blood Flow Recovery</a:t>
            </a:r>
          </a:p>
        </p:txBody>
      </p:sp>
      <p:pic>
        <p:nvPicPr>
          <p:cNvPr id="149509" name="Picture 3" descr="cocaine re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662863" cy="523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10" name="Text Box 4"/>
          <p:cNvSpPr txBox="1">
            <a:spLocks noChangeArrowheads="1"/>
          </p:cNvSpPr>
          <p:nvPr/>
        </p:nvSpPr>
        <p:spPr bwMode="auto">
          <a:xfrm>
            <a:off x="1717675" y="2573338"/>
            <a:ext cx="4976813" cy="427037"/>
          </a:xfrm>
          <a:prstGeom prst="rect">
            <a:avLst/>
          </a:prstGeom>
          <a:solidFill>
            <a:srgbClr val="17435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a:solidFill>
                  <a:schemeClr val="bg1"/>
                </a:solidFill>
              </a:rPr>
              <a:t>Non users</a:t>
            </a:r>
          </a:p>
        </p:txBody>
      </p:sp>
      <p:sp>
        <p:nvSpPr>
          <p:cNvPr id="149511" name="Text Box 5"/>
          <p:cNvSpPr txBox="1">
            <a:spLocks noChangeArrowheads="1"/>
          </p:cNvSpPr>
          <p:nvPr/>
        </p:nvSpPr>
        <p:spPr bwMode="auto">
          <a:xfrm>
            <a:off x="1695450" y="4267200"/>
            <a:ext cx="4994275" cy="427038"/>
          </a:xfrm>
          <a:prstGeom prst="rect">
            <a:avLst/>
          </a:prstGeom>
          <a:solidFill>
            <a:srgbClr val="0500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solidFill>
                  <a:schemeClr val="bg1"/>
                </a:solidFill>
              </a:rPr>
              <a:t>Cocaine users, 10 days sober</a:t>
            </a:r>
          </a:p>
        </p:txBody>
      </p:sp>
      <p:sp>
        <p:nvSpPr>
          <p:cNvPr id="149512" name="Text Box 6"/>
          <p:cNvSpPr txBox="1">
            <a:spLocks noChangeArrowheads="1"/>
          </p:cNvSpPr>
          <p:nvPr/>
        </p:nvSpPr>
        <p:spPr bwMode="auto">
          <a:xfrm>
            <a:off x="1703388" y="5945188"/>
            <a:ext cx="5006975" cy="42703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a:solidFill>
                  <a:schemeClr val="bg1"/>
                </a:solidFill>
              </a:rPr>
              <a:t>Cocaine Users, 100 days sober</a:t>
            </a:r>
          </a:p>
        </p:txBody>
      </p:sp>
      <p:sp>
        <p:nvSpPr>
          <p:cNvPr id="83975" name="Text Box 7"/>
          <p:cNvSpPr txBox="1">
            <a:spLocks noChangeArrowheads="1"/>
          </p:cNvSpPr>
          <p:nvPr/>
        </p:nvSpPr>
        <p:spPr bwMode="auto">
          <a:xfrm>
            <a:off x="6753225" y="1146175"/>
            <a:ext cx="1377950" cy="1096963"/>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b="1" dirty="0">
                <a:solidFill>
                  <a:srgbClr val="FFE805"/>
                </a:solidFill>
                <a:effectLst>
                  <a:outerShdw blurRad="38100" dist="38100" dir="2700000" algn="tl">
                    <a:srgbClr val="FFFFFF"/>
                  </a:outerShdw>
                </a:effectLst>
                <a:cs typeface="Arial" charset="0"/>
              </a:rPr>
              <a:t>High blood flow</a:t>
            </a:r>
          </a:p>
        </p:txBody>
      </p:sp>
      <p:sp>
        <p:nvSpPr>
          <p:cNvPr id="83976" name="Text Box 8"/>
          <p:cNvSpPr txBox="1">
            <a:spLocks noChangeArrowheads="1"/>
          </p:cNvSpPr>
          <p:nvPr/>
        </p:nvSpPr>
        <p:spPr bwMode="auto">
          <a:xfrm>
            <a:off x="6792913" y="5243513"/>
            <a:ext cx="1377950" cy="1096962"/>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b="1">
                <a:solidFill>
                  <a:srgbClr val="95DDFC"/>
                </a:solidFill>
                <a:effectLst>
                  <a:outerShdw blurRad="38100" dist="38100" dir="2700000" algn="tl">
                    <a:srgbClr val="FFFFFF"/>
                  </a:outerShdw>
                </a:effectLst>
                <a:cs typeface="Arial" charset="0"/>
              </a:rPr>
              <a:t>Low blood flow</a:t>
            </a:r>
          </a:p>
        </p:txBody>
      </p:sp>
      <p:sp>
        <p:nvSpPr>
          <p:cNvPr id="11" name="Bent Arrow 10"/>
          <p:cNvSpPr/>
          <p:nvPr/>
        </p:nvSpPr>
        <p:spPr>
          <a:xfrm rot="10800000">
            <a:off x="6781800" y="609600"/>
            <a:ext cx="1447800" cy="1752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3300"/>
              </a:solidFill>
            </a:endParaRPr>
          </a:p>
        </p:txBody>
      </p:sp>
    </p:spTree>
    <p:extLst>
      <p:ext uri="{BB962C8B-B14F-4D97-AF65-F5344CB8AC3E}">
        <p14:creationId xmlns:p14="http://schemas.microsoft.com/office/powerpoint/2010/main" val="949309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74713" y="152400"/>
            <a:ext cx="7318375" cy="914400"/>
          </a:xfrm>
        </p:spPr>
        <p:txBody>
          <a:bodyPr/>
          <a:lstStyle/>
          <a:p>
            <a:pPr eaLnBrk="1" fontAlgn="auto" hangingPunct="1">
              <a:spcAft>
                <a:spcPts val="0"/>
              </a:spcAft>
              <a:defRPr/>
            </a:pPr>
            <a:r>
              <a:rPr lang="en-US" dirty="0">
                <a:ea typeface="+mj-ea"/>
                <a:cs typeface="+mj-cs"/>
              </a:rPr>
              <a:t>Blood Flow Recovery</a:t>
            </a:r>
          </a:p>
        </p:txBody>
      </p:sp>
      <p:pic>
        <p:nvPicPr>
          <p:cNvPr id="149509" name="Picture 3" descr="cocaine re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662863" cy="523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10" name="Text Box 4"/>
          <p:cNvSpPr txBox="1">
            <a:spLocks noChangeArrowheads="1"/>
          </p:cNvSpPr>
          <p:nvPr/>
        </p:nvSpPr>
        <p:spPr bwMode="auto">
          <a:xfrm>
            <a:off x="1717675" y="2573338"/>
            <a:ext cx="4976813" cy="427037"/>
          </a:xfrm>
          <a:prstGeom prst="rect">
            <a:avLst/>
          </a:prstGeom>
          <a:solidFill>
            <a:srgbClr val="17435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a:solidFill>
                  <a:schemeClr val="bg1"/>
                </a:solidFill>
              </a:rPr>
              <a:t>Non users</a:t>
            </a:r>
          </a:p>
        </p:txBody>
      </p:sp>
      <p:sp>
        <p:nvSpPr>
          <p:cNvPr id="149511" name="Text Box 5"/>
          <p:cNvSpPr txBox="1">
            <a:spLocks noChangeArrowheads="1"/>
          </p:cNvSpPr>
          <p:nvPr/>
        </p:nvSpPr>
        <p:spPr bwMode="auto">
          <a:xfrm>
            <a:off x="1695450" y="4267200"/>
            <a:ext cx="4994275" cy="427038"/>
          </a:xfrm>
          <a:prstGeom prst="rect">
            <a:avLst/>
          </a:prstGeom>
          <a:solidFill>
            <a:srgbClr val="0500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solidFill>
                  <a:schemeClr val="bg1"/>
                </a:solidFill>
              </a:rPr>
              <a:t>Cocaine users, 10 days sober</a:t>
            </a:r>
          </a:p>
        </p:txBody>
      </p:sp>
      <p:sp>
        <p:nvSpPr>
          <p:cNvPr id="149512" name="Text Box 6"/>
          <p:cNvSpPr txBox="1">
            <a:spLocks noChangeArrowheads="1"/>
          </p:cNvSpPr>
          <p:nvPr/>
        </p:nvSpPr>
        <p:spPr bwMode="auto">
          <a:xfrm>
            <a:off x="1703388" y="5945188"/>
            <a:ext cx="5006975" cy="42703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a:solidFill>
                  <a:schemeClr val="bg1"/>
                </a:solidFill>
              </a:rPr>
              <a:t>Cocaine Users, 100 days sober</a:t>
            </a:r>
          </a:p>
        </p:txBody>
      </p:sp>
      <p:sp>
        <p:nvSpPr>
          <p:cNvPr id="83975" name="Text Box 7"/>
          <p:cNvSpPr txBox="1">
            <a:spLocks noChangeArrowheads="1"/>
          </p:cNvSpPr>
          <p:nvPr/>
        </p:nvSpPr>
        <p:spPr bwMode="auto">
          <a:xfrm>
            <a:off x="6753225" y="1146175"/>
            <a:ext cx="1377950" cy="1096963"/>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b="1" dirty="0">
                <a:solidFill>
                  <a:srgbClr val="FFE805"/>
                </a:solidFill>
                <a:effectLst>
                  <a:outerShdw blurRad="38100" dist="38100" dir="2700000" algn="tl">
                    <a:srgbClr val="FFFFFF"/>
                  </a:outerShdw>
                </a:effectLst>
                <a:cs typeface="Arial" charset="0"/>
              </a:rPr>
              <a:t>High blood flow</a:t>
            </a:r>
          </a:p>
        </p:txBody>
      </p:sp>
      <p:sp>
        <p:nvSpPr>
          <p:cNvPr id="83976" name="Text Box 8"/>
          <p:cNvSpPr txBox="1">
            <a:spLocks noChangeArrowheads="1"/>
          </p:cNvSpPr>
          <p:nvPr/>
        </p:nvSpPr>
        <p:spPr bwMode="auto">
          <a:xfrm>
            <a:off x="6792913" y="5243513"/>
            <a:ext cx="1377950" cy="1096962"/>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b="1">
                <a:solidFill>
                  <a:srgbClr val="95DDFC"/>
                </a:solidFill>
                <a:effectLst>
                  <a:outerShdw blurRad="38100" dist="38100" dir="2700000" algn="tl">
                    <a:srgbClr val="FFFFFF"/>
                  </a:outerShdw>
                </a:effectLst>
                <a:cs typeface="Arial" charset="0"/>
              </a:rPr>
              <a:t>Low blood flow</a:t>
            </a:r>
          </a:p>
        </p:txBody>
      </p:sp>
      <p:sp>
        <p:nvSpPr>
          <p:cNvPr id="11" name="Bent Arrow 10"/>
          <p:cNvSpPr/>
          <p:nvPr/>
        </p:nvSpPr>
        <p:spPr>
          <a:xfrm rot="10800000">
            <a:off x="6781800" y="2286000"/>
            <a:ext cx="1447800" cy="1752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3300"/>
              </a:solidFill>
            </a:endParaRPr>
          </a:p>
        </p:txBody>
      </p:sp>
    </p:spTree>
    <p:extLst>
      <p:ext uri="{BB962C8B-B14F-4D97-AF65-F5344CB8AC3E}">
        <p14:creationId xmlns:p14="http://schemas.microsoft.com/office/powerpoint/2010/main" val="31185172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74713" y="152400"/>
            <a:ext cx="7318375" cy="914400"/>
          </a:xfrm>
        </p:spPr>
        <p:txBody>
          <a:bodyPr/>
          <a:lstStyle/>
          <a:p>
            <a:pPr eaLnBrk="1" fontAlgn="auto" hangingPunct="1">
              <a:spcAft>
                <a:spcPts val="0"/>
              </a:spcAft>
              <a:defRPr/>
            </a:pPr>
            <a:r>
              <a:rPr lang="en-US" dirty="0">
                <a:ea typeface="+mj-ea"/>
                <a:cs typeface="+mj-cs"/>
              </a:rPr>
              <a:t>Blood Flow Recovery</a:t>
            </a:r>
          </a:p>
        </p:txBody>
      </p:sp>
      <p:pic>
        <p:nvPicPr>
          <p:cNvPr id="149509" name="Picture 3" descr="cocaine re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662863" cy="523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10" name="Text Box 4"/>
          <p:cNvSpPr txBox="1">
            <a:spLocks noChangeArrowheads="1"/>
          </p:cNvSpPr>
          <p:nvPr/>
        </p:nvSpPr>
        <p:spPr bwMode="auto">
          <a:xfrm>
            <a:off x="1717675" y="2573338"/>
            <a:ext cx="4976813" cy="427037"/>
          </a:xfrm>
          <a:prstGeom prst="rect">
            <a:avLst/>
          </a:prstGeom>
          <a:solidFill>
            <a:srgbClr val="17435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a:solidFill>
                  <a:schemeClr val="bg1"/>
                </a:solidFill>
              </a:rPr>
              <a:t>Non users</a:t>
            </a:r>
          </a:p>
        </p:txBody>
      </p:sp>
      <p:sp>
        <p:nvSpPr>
          <p:cNvPr id="149511" name="Text Box 5"/>
          <p:cNvSpPr txBox="1">
            <a:spLocks noChangeArrowheads="1"/>
          </p:cNvSpPr>
          <p:nvPr/>
        </p:nvSpPr>
        <p:spPr bwMode="auto">
          <a:xfrm>
            <a:off x="1695450" y="4267200"/>
            <a:ext cx="4994275" cy="427038"/>
          </a:xfrm>
          <a:prstGeom prst="rect">
            <a:avLst/>
          </a:prstGeom>
          <a:solidFill>
            <a:srgbClr val="0500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solidFill>
                  <a:schemeClr val="bg1"/>
                </a:solidFill>
              </a:rPr>
              <a:t>Cocaine users, 10 days sober</a:t>
            </a:r>
          </a:p>
        </p:txBody>
      </p:sp>
      <p:sp>
        <p:nvSpPr>
          <p:cNvPr id="149512" name="Text Box 6"/>
          <p:cNvSpPr txBox="1">
            <a:spLocks noChangeArrowheads="1"/>
          </p:cNvSpPr>
          <p:nvPr/>
        </p:nvSpPr>
        <p:spPr bwMode="auto">
          <a:xfrm>
            <a:off x="1703388" y="5945188"/>
            <a:ext cx="5006975" cy="42703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a:solidFill>
                  <a:schemeClr val="bg1"/>
                </a:solidFill>
              </a:rPr>
              <a:t>Cocaine Users, 100 days sober</a:t>
            </a:r>
          </a:p>
        </p:txBody>
      </p:sp>
      <p:sp>
        <p:nvSpPr>
          <p:cNvPr id="83975" name="Text Box 7"/>
          <p:cNvSpPr txBox="1">
            <a:spLocks noChangeArrowheads="1"/>
          </p:cNvSpPr>
          <p:nvPr/>
        </p:nvSpPr>
        <p:spPr bwMode="auto">
          <a:xfrm>
            <a:off x="6753225" y="1146175"/>
            <a:ext cx="1377950" cy="1096963"/>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b="1" dirty="0">
                <a:solidFill>
                  <a:srgbClr val="FFE805"/>
                </a:solidFill>
                <a:effectLst>
                  <a:outerShdw blurRad="38100" dist="38100" dir="2700000" algn="tl">
                    <a:srgbClr val="FFFFFF"/>
                  </a:outerShdw>
                </a:effectLst>
                <a:cs typeface="Arial" charset="0"/>
              </a:rPr>
              <a:t>High blood flow</a:t>
            </a:r>
          </a:p>
        </p:txBody>
      </p:sp>
      <p:sp>
        <p:nvSpPr>
          <p:cNvPr id="83976" name="Text Box 8"/>
          <p:cNvSpPr txBox="1">
            <a:spLocks noChangeArrowheads="1"/>
          </p:cNvSpPr>
          <p:nvPr/>
        </p:nvSpPr>
        <p:spPr bwMode="auto">
          <a:xfrm>
            <a:off x="6792913" y="5243513"/>
            <a:ext cx="1377950" cy="1096962"/>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b="1">
                <a:solidFill>
                  <a:srgbClr val="95DDFC"/>
                </a:solidFill>
                <a:effectLst>
                  <a:outerShdw blurRad="38100" dist="38100" dir="2700000" algn="tl">
                    <a:srgbClr val="FFFFFF"/>
                  </a:outerShdw>
                </a:effectLst>
                <a:cs typeface="Arial" charset="0"/>
              </a:rPr>
              <a:t>Low blood flow</a:t>
            </a:r>
          </a:p>
        </p:txBody>
      </p:sp>
      <p:sp>
        <p:nvSpPr>
          <p:cNvPr id="11" name="Bent Arrow 10"/>
          <p:cNvSpPr/>
          <p:nvPr/>
        </p:nvSpPr>
        <p:spPr>
          <a:xfrm rot="10800000">
            <a:off x="6858000" y="3886200"/>
            <a:ext cx="1447800" cy="1752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3300"/>
              </a:solidFill>
            </a:endParaRPr>
          </a:p>
        </p:txBody>
      </p:sp>
    </p:spTree>
    <p:extLst>
      <p:ext uri="{BB962C8B-B14F-4D97-AF65-F5344CB8AC3E}">
        <p14:creationId xmlns:p14="http://schemas.microsoft.com/office/powerpoint/2010/main" val="30750949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sz="half" idx="1"/>
          </p:nvPr>
        </p:nvSpPr>
        <p:spPr>
          <a:xfrm>
            <a:off x="762000" y="1425928"/>
            <a:ext cx="4038600" cy="4623816"/>
          </a:xfrm>
        </p:spPr>
        <p:txBody>
          <a:bodyPr/>
          <a:lstStyle/>
          <a:p>
            <a:endParaRPr lang="en-US" dirty="0"/>
          </a:p>
          <a:p>
            <a:endParaRPr lang="en-US" dirty="0"/>
          </a:p>
          <a:p>
            <a:endParaRPr lang="en-US" dirty="0"/>
          </a:p>
          <a:p>
            <a:r>
              <a:rPr lang="en-US" dirty="0"/>
              <a:t>“This isn’t a disease.  </a:t>
            </a:r>
          </a:p>
          <a:p>
            <a:r>
              <a:rPr lang="en-US" dirty="0"/>
              <a:t>This is just brain damage”.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45620" y="2102397"/>
            <a:ext cx="4361170" cy="3270878"/>
          </a:xfrm>
        </p:spPr>
      </p:pic>
    </p:spTree>
    <p:extLst>
      <p:ext uri="{BB962C8B-B14F-4D97-AF65-F5344CB8AC3E}">
        <p14:creationId xmlns:p14="http://schemas.microsoft.com/office/powerpoint/2010/main" val="215725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Do people have different pleasure centers BEFORE they use drugs?</a:t>
            </a:r>
          </a:p>
        </p:txBody>
      </p:sp>
      <p:sp>
        <p:nvSpPr>
          <p:cNvPr id="8" name="Content Placeholder 7"/>
          <p:cNvSpPr>
            <a:spLocks noGrp="1"/>
          </p:cNvSpPr>
          <p:nvPr>
            <p:ph idx="1"/>
          </p:nvPr>
        </p:nvSpPr>
        <p:spPr/>
        <p:txBody>
          <a:bodyPr/>
          <a:lstStyle/>
          <a:p>
            <a:r>
              <a:rPr lang="en-US" dirty="0"/>
              <a:t>Volunteers (who weren’t using drugs) were given brain scans.</a:t>
            </a:r>
          </a:p>
          <a:p>
            <a:r>
              <a:rPr lang="en-US" dirty="0"/>
              <a:t>They were then given IV methylphenidate (Ritalin).</a:t>
            </a:r>
          </a:p>
          <a:p>
            <a:r>
              <a:rPr lang="en-US" dirty="0"/>
              <a:t>They were asked if they enjoyed the “High” (or not).</a:t>
            </a:r>
          </a:p>
          <a:p>
            <a:r>
              <a:rPr lang="en-US" dirty="0"/>
              <a:t>FINDINGS:  volunteers who “enjoyed” injecting stimulants had lower Dopamine BEFORE they used drugs!</a:t>
            </a:r>
          </a:p>
        </p:txBody>
      </p:sp>
    </p:spTree>
    <p:extLst>
      <p:ext uri="{BB962C8B-B14F-4D97-AF65-F5344CB8AC3E}">
        <p14:creationId xmlns:p14="http://schemas.microsoft.com/office/powerpoint/2010/main" val="36998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Treatment:  What Are You Looking For?</a:t>
            </a:r>
          </a:p>
        </p:txBody>
      </p:sp>
      <p:sp>
        <p:nvSpPr>
          <p:cNvPr id="20482" name="Content Placeholder 2"/>
          <p:cNvSpPr>
            <a:spLocks noGrp="1"/>
          </p:cNvSpPr>
          <p:nvPr>
            <p:ph idx="1"/>
          </p:nvPr>
        </p:nvSpPr>
        <p:spPr/>
        <p:txBody>
          <a:bodyPr>
            <a:normAutofit lnSpcReduction="10000"/>
          </a:bodyPr>
          <a:lstStyle/>
          <a:p>
            <a:r>
              <a:rPr lang="en-US" altLang="en-US" dirty="0"/>
              <a:t>Harm Reduction</a:t>
            </a:r>
          </a:p>
          <a:p>
            <a:endParaRPr lang="en-US" altLang="en-US" dirty="0"/>
          </a:p>
          <a:p>
            <a:endParaRPr lang="en-US" altLang="en-US" dirty="0"/>
          </a:p>
          <a:p>
            <a:r>
              <a:rPr lang="en-US" altLang="en-US" dirty="0"/>
              <a:t>Abstinence</a:t>
            </a:r>
          </a:p>
          <a:p>
            <a:pPr lvl="1"/>
            <a:endParaRPr lang="en-US" altLang="en-US" dirty="0"/>
          </a:p>
          <a:p>
            <a:endParaRPr lang="en-US" altLang="en-US" dirty="0"/>
          </a:p>
          <a:p>
            <a:r>
              <a:rPr lang="en-US" altLang="en-US" dirty="0"/>
              <a:t>Recovery</a:t>
            </a:r>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2584D6C0-B194-7144-BB87-5817D2C1AB41}" type="slidenum">
              <a:rPr lang="en-US" altLang="en-US" sz="1200">
                <a:solidFill>
                  <a:srgbClr val="3F3F3F"/>
                </a:solidFill>
              </a:rPr>
              <a:pPr/>
              <a:t>29</a:t>
            </a:fld>
            <a:endParaRPr lang="en-US" altLang="en-US" sz="1200">
              <a:solidFill>
                <a:srgbClr val="3F3F3F"/>
              </a:solidFill>
            </a:endParaRPr>
          </a:p>
        </p:txBody>
      </p:sp>
    </p:spTree>
    <p:extLst>
      <p:ext uri="{BB962C8B-B14F-4D97-AF65-F5344CB8AC3E}">
        <p14:creationId xmlns:p14="http://schemas.microsoft.com/office/powerpoint/2010/main" val="4519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9325" y="2769242"/>
            <a:ext cx="3754438" cy="2538715"/>
          </a:xfrm>
        </p:spPr>
      </p:pic>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2E435511-42F7-4952-809F-5AC02A68C4E0}" type="slidenum">
              <a:rPr lang="en-US" smtClean="0"/>
              <a:pPr/>
              <a:t>3</a:t>
            </a:fld>
            <a:endParaRPr lang="en-US"/>
          </a:p>
        </p:txBody>
      </p:sp>
    </p:spTree>
    <p:extLst>
      <p:ext uri="{BB962C8B-B14F-4D97-AF65-F5344CB8AC3E}">
        <p14:creationId xmlns:p14="http://schemas.microsoft.com/office/powerpoint/2010/main" val="125215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Harm Reduction</a:t>
            </a:r>
          </a:p>
        </p:txBody>
      </p:sp>
      <p:sp>
        <p:nvSpPr>
          <p:cNvPr id="21506" name="Content Placeholder 2"/>
          <p:cNvSpPr>
            <a:spLocks noGrp="1"/>
          </p:cNvSpPr>
          <p:nvPr>
            <p:ph idx="1"/>
          </p:nvPr>
        </p:nvSpPr>
        <p:spPr/>
        <p:txBody>
          <a:bodyPr>
            <a:normAutofit fontScale="92500" lnSpcReduction="10000"/>
          </a:bodyPr>
          <a:lstStyle/>
          <a:p>
            <a:r>
              <a:rPr lang="en-US" altLang="en-US" dirty="0"/>
              <a:t>Heroin addicts in Canada are given hydromorphone (Dilaudid) if they fail methadone</a:t>
            </a:r>
          </a:p>
          <a:p>
            <a:r>
              <a:rPr lang="en-US" altLang="en-US" dirty="0"/>
              <a:t>Heroin addicts who fail hydromorphone and methadone may be offered 6 </a:t>
            </a:r>
            <a:r>
              <a:rPr lang="en-US" altLang="en-US" dirty="0" err="1"/>
              <a:t>monoacetylmorphine</a:t>
            </a:r>
            <a:r>
              <a:rPr lang="en-US" altLang="en-US" dirty="0"/>
              <a:t> (Heroin).</a:t>
            </a:r>
          </a:p>
          <a:p>
            <a:r>
              <a:rPr lang="en-US" altLang="en-US" dirty="0"/>
              <a:t>Methadone clinic patients are allowed to use Xanax Adderall and Norco  (“It’s OK if you have a prescription”)</a:t>
            </a:r>
          </a:p>
          <a:p>
            <a:r>
              <a:rPr lang="en-US" altLang="en-US" dirty="0"/>
              <a:t>M.A.T. patients will frequently use cannabis.</a:t>
            </a:r>
          </a:p>
          <a:p>
            <a:r>
              <a:rPr lang="en-US" altLang="en-US" dirty="0"/>
              <a:t>Active opioid addicts will use cannabis as an “exit drug”</a:t>
            </a:r>
          </a:p>
          <a:p>
            <a:pPr marL="0" indent="0">
              <a:buNone/>
            </a:pPr>
            <a:endParaRPr lang="en-US" altLang="en-US" dirty="0"/>
          </a:p>
          <a:p>
            <a:endParaRPr lang="en-US" altLang="en-US" dirty="0"/>
          </a:p>
          <a:p>
            <a:endParaRPr lang="en-US" altLang="en-US" dirty="0"/>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FE571B3D-1A9D-E042-A701-F1831F7F8B41}" type="slidenum">
              <a:rPr lang="en-US" altLang="en-US" sz="1200">
                <a:solidFill>
                  <a:srgbClr val="3F3F3F"/>
                </a:solidFill>
              </a:rPr>
              <a:pPr/>
              <a:t>30</a:t>
            </a:fld>
            <a:endParaRPr lang="en-US" altLang="en-US" sz="1200">
              <a:solidFill>
                <a:srgbClr val="3F3F3F"/>
              </a:solidFill>
            </a:endParaRPr>
          </a:p>
        </p:txBody>
      </p:sp>
    </p:spTree>
    <p:extLst>
      <p:ext uri="{BB962C8B-B14F-4D97-AF65-F5344CB8AC3E}">
        <p14:creationId xmlns:p14="http://schemas.microsoft.com/office/powerpoint/2010/main" val="337016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Harm Reduction</a:t>
            </a:r>
          </a:p>
        </p:txBody>
      </p:sp>
      <p:sp>
        <p:nvSpPr>
          <p:cNvPr id="21506" name="Content Placeholder 2"/>
          <p:cNvSpPr>
            <a:spLocks noGrp="1"/>
          </p:cNvSpPr>
          <p:nvPr>
            <p:ph idx="1"/>
          </p:nvPr>
        </p:nvSpPr>
        <p:spPr/>
        <p:txBody>
          <a:bodyPr>
            <a:normAutofit/>
          </a:bodyPr>
          <a:lstStyle/>
          <a:p>
            <a:endParaRPr lang="en-US" altLang="en-US" dirty="0"/>
          </a:p>
          <a:p>
            <a:r>
              <a:rPr lang="en-US" altLang="en-US" dirty="0"/>
              <a:t>Aim is to avoid the harmful effects of the drug (heroin) on patient and </a:t>
            </a:r>
            <a:r>
              <a:rPr lang="en-US" altLang="en-US" b="1" dirty="0"/>
              <a:t>society</a:t>
            </a:r>
          </a:p>
          <a:p>
            <a:r>
              <a:rPr lang="en-US" altLang="en-US" dirty="0"/>
              <a:t>Outcomes are HIV, HCV, crime, mortality, incarceration.</a:t>
            </a:r>
          </a:p>
          <a:p>
            <a:r>
              <a:rPr lang="en-US" altLang="en-US" dirty="0"/>
              <a:t>Treatment can be medication or medication + psychosocial treatment.</a:t>
            </a:r>
          </a:p>
          <a:p>
            <a:endParaRPr lang="en-US" altLang="en-US" dirty="0"/>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FE571B3D-1A9D-E042-A701-F1831F7F8B41}" type="slidenum">
              <a:rPr lang="en-US" altLang="en-US" sz="1200">
                <a:solidFill>
                  <a:srgbClr val="3F3F3F"/>
                </a:solidFill>
              </a:rPr>
              <a:pPr/>
              <a:t>31</a:t>
            </a:fld>
            <a:endParaRPr lang="en-US" altLang="en-US" sz="1200">
              <a:solidFill>
                <a:srgbClr val="3F3F3F"/>
              </a:solidFill>
            </a:endParaRPr>
          </a:p>
        </p:txBody>
      </p:sp>
    </p:spTree>
    <p:extLst>
      <p:ext uri="{BB962C8B-B14F-4D97-AF65-F5344CB8AC3E}">
        <p14:creationId xmlns:p14="http://schemas.microsoft.com/office/powerpoint/2010/main" val="137750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C77B-86A2-D347-8ABB-BFA23D9193B8}"/>
              </a:ext>
            </a:extLst>
          </p:cNvPr>
          <p:cNvSpPr>
            <a:spLocks noGrp="1"/>
          </p:cNvSpPr>
          <p:nvPr>
            <p:ph type="title"/>
          </p:nvPr>
        </p:nvSpPr>
        <p:spPr/>
        <p:txBody>
          <a:bodyPr>
            <a:normAutofit fontScale="90000"/>
          </a:bodyPr>
          <a:lstStyle/>
          <a:p>
            <a:r>
              <a:rPr lang="en-US" dirty="0"/>
              <a:t>Benzodiazepine use in methadone clinics</a:t>
            </a:r>
          </a:p>
        </p:txBody>
      </p:sp>
      <p:sp>
        <p:nvSpPr>
          <p:cNvPr id="3" name="Content Placeholder 2">
            <a:extLst>
              <a:ext uri="{FF2B5EF4-FFF2-40B4-BE49-F238E27FC236}">
                <a16:creationId xmlns:a16="http://schemas.microsoft.com/office/drawing/2014/main" id="{576F3A6F-279E-7D40-91FE-669EDA44CDDF}"/>
              </a:ext>
            </a:extLst>
          </p:cNvPr>
          <p:cNvSpPr>
            <a:spLocks noGrp="1"/>
          </p:cNvSpPr>
          <p:nvPr>
            <p:ph idx="1"/>
          </p:nvPr>
        </p:nvSpPr>
        <p:spPr/>
        <p:txBody>
          <a:bodyPr>
            <a:normAutofit fontScale="92500" lnSpcReduction="10000"/>
          </a:bodyPr>
          <a:lstStyle/>
          <a:p>
            <a:r>
              <a:rPr lang="en-US" dirty="0"/>
              <a:t>40% used benzodiazepines without a prescription.</a:t>
            </a:r>
          </a:p>
          <a:p>
            <a:r>
              <a:rPr lang="en-US" dirty="0"/>
              <a:t>45% STARTED when they entered methadone therapy.</a:t>
            </a:r>
          </a:p>
          <a:p>
            <a:r>
              <a:rPr lang="en-US" dirty="0"/>
              <a:t>69% INCREASING or RESUMING use when they started methadone therapy.</a:t>
            </a:r>
          </a:p>
          <a:p>
            <a:endParaRPr lang="en-US" dirty="0"/>
          </a:p>
          <a:p>
            <a:r>
              <a:rPr lang="en-US" dirty="0"/>
              <a:t>Chen et al.  Benzodiazepine use and misuse among patients in a methadone program. BMC Psychiatry 2011.</a:t>
            </a:r>
          </a:p>
          <a:p>
            <a:r>
              <a:rPr lang="en-US" sz="1700" dirty="0">
                <a:hlinkClick r:id="rId2"/>
              </a:rPr>
              <a:t>https://bmcpsychiatry.biomedcentral.com/articles/10.1186/1471-244X-11-90</a:t>
            </a:r>
            <a:r>
              <a:rPr lang="en-US" sz="1700" dirty="0"/>
              <a:t>     </a:t>
            </a:r>
          </a:p>
        </p:txBody>
      </p:sp>
    </p:spTree>
    <p:extLst>
      <p:ext uri="{BB962C8B-B14F-4D97-AF65-F5344CB8AC3E}">
        <p14:creationId xmlns:p14="http://schemas.microsoft.com/office/powerpoint/2010/main" val="1984844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C77B-86A2-D347-8ABB-BFA23D9193B8}"/>
              </a:ext>
            </a:extLst>
          </p:cNvPr>
          <p:cNvSpPr>
            <a:spLocks noGrp="1"/>
          </p:cNvSpPr>
          <p:nvPr>
            <p:ph type="title"/>
          </p:nvPr>
        </p:nvSpPr>
        <p:spPr/>
        <p:txBody>
          <a:bodyPr>
            <a:normAutofit fontScale="90000"/>
          </a:bodyPr>
          <a:lstStyle/>
          <a:p>
            <a:r>
              <a:rPr lang="en-US" dirty="0"/>
              <a:t>Cocaine use in methadone clinics</a:t>
            </a:r>
          </a:p>
        </p:txBody>
      </p:sp>
      <p:sp>
        <p:nvSpPr>
          <p:cNvPr id="3" name="Content Placeholder 2">
            <a:extLst>
              <a:ext uri="{FF2B5EF4-FFF2-40B4-BE49-F238E27FC236}">
                <a16:creationId xmlns:a16="http://schemas.microsoft.com/office/drawing/2014/main" id="{576F3A6F-279E-7D40-91FE-669EDA44CDDF}"/>
              </a:ext>
            </a:extLst>
          </p:cNvPr>
          <p:cNvSpPr>
            <a:spLocks noGrp="1"/>
          </p:cNvSpPr>
          <p:nvPr>
            <p:ph idx="1"/>
          </p:nvPr>
        </p:nvSpPr>
        <p:spPr/>
        <p:txBody>
          <a:bodyPr>
            <a:normAutofit fontScale="92500" lnSpcReduction="20000"/>
          </a:bodyPr>
          <a:lstStyle/>
          <a:p>
            <a:r>
              <a:rPr lang="en-US" sz="2800" dirty="0"/>
              <a:t>Once enrolled in a methadone clinic, occasional use of cocaine decreased 50%</a:t>
            </a:r>
          </a:p>
          <a:p>
            <a:r>
              <a:rPr lang="en-US" sz="2800" dirty="0"/>
              <a:t>There was no major decrease in those who used cocaine regularly.</a:t>
            </a:r>
          </a:p>
          <a:p>
            <a:r>
              <a:rPr lang="en-US" sz="2800" dirty="0"/>
              <a:t>Conclusion:  methadone maintenance was unable to treat cocaine dependence.</a:t>
            </a:r>
          </a:p>
          <a:p>
            <a:endParaRPr lang="en-US" sz="1700" dirty="0"/>
          </a:p>
          <a:p>
            <a:r>
              <a:rPr lang="en-US" sz="1700" dirty="0"/>
              <a:t>Roux P et al.  Correlates of cocaine use during methadone treatment:  implications for screening and clinical management (ANRS </a:t>
            </a:r>
            <a:r>
              <a:rPr lang="en-US" sz="1700" dirty="0" err="1"/>
              <a:t>Methaville</a:t>
            </a:r>
            <a:r>
              <a:rPr lang="en-US" sz="1700" dirty="0"/>
              <a:t> Study).  Harm Reduction Journal 2016:  13:  12.</a:t>
            </a:r>
          </a:p>
        </p:txBody>
      </p:sp>
    </p:spTree>
    <p:extLst>
      <p:ext uri="{BB962C8B-B14F-4D97-AF65-F5344CB8AC3E}">
        <p14:creationId xmlns:p14="http://schemas.microsoft.com/office/powerpoint/2010/main" val="61527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0BBB-5EA9-B54B-9851-96FF29826B76}"/>
              </a:ext>
            </a:extLst>
          </p:cNvPr>
          <p:cNvSpPr>
            <a:spLocks noGrp="1"/>
          </p:cNvSpPr>
          <p:nvPr>
            <p:ph type="title"/>
          </p:nvPr>
        </p:nvSpPr>
        <p:spPr/>
        <p:txBody>
          <a:bodyPr>
            <a:normAutofit fontScale="90000"/>
          </a:bodyPr>
          <a:lstStyle/>
          <a:p>
            <a:r>
              <a:rPr lang="en-US" sz="2800" dirty="0"/>
              <a:t>Patterns of heroin, cocaine and alcohol abuse during long-term methadone maintenance treatment</a:t>
            </a:r>
          </a:p>
        </p:txBody>
      </p:sp>
      <p:sp>
        <p:nvSpPr>
          <p:cNvPr id="3" name="Content Placeholder 2">
            <a:extLst>
              <a:ext uri="{FF2B5EF4-FFF2-40B4-BE49-F238E27FC236}">
                <a16:creationId xmlns:a16="http://schemas.microsoft.com/office/drawing/2014/main" id="{E6A1FFB6-F1C3-A143-AA20-959EBFBEC1F9}"/>
              </a:ext>
            </a:extLst>
          </p:cNvPr>
          <p:cNvSpPr>
            <a:spLocks noGrp="1"/>
          </p:cNvSpPr>
          <p:nvPr>
            <p:ph idx="1"/>
          </p:nvPr>
        </p:nvSpPr>
        <p:spPr>
          <a:xfrm>
            <a:off x="900112" y="2133601"/>
            <a:ext cx="7345363" cy="3155091"/>
          </a:xfrm>
        </p:spPr>
        <p:txBody>
          <a:bodyPr>
            <a:normAutofit fontScale="92500"/>
          </a:bodyPr>
          <a:lstStyle/>
          <a:p>
            <a:r>
              <a:rPr lang="en-US" dirty="0"/>
              <a:t>103 patients with 2 years of treatment.</a:t>
            </a:r>
          </a:p>
          <a:p>
            <a:r>
              <a:rPr lang="en-US" dirty="0"/>
              <a:t>A fraction abstained from other drug use (26, 39, 19%)</a:t>
            </a:r>
          </a:p>
          <a:p>
            <a:r>
              <a:rPr lang="en-US" dirty="0"/>
              <a:t>The remainder either used intermittently (39/32/47%) or continuously (34/28/33%)</a:t>
            </a:r>
          </a:p>
          <a:p>
            <a:r>
              <a:rPr lang="en-US" dirty="0"/>
              <a:t>“Different therapeutic interventions may be needed in patients with….additional substance use during MMT”</a:t>
            </a:r>
          </a:p>
          <a:p>
            <a:endParaRPr lang="en-US" dirty="0"/>
          </a:p>
        </p:txBody>
      </p:sp>
      <p:sp>
        <p:nvSpPr>
          <p:cNvPr id="4" name="TextBox 3">
            <a:extLst>
              <a:ext uri="{FF2B5EF4-FFF2-40B4-BE49-F238E27FC236}">
                <a16:creationId xmlns:a16="http://schemas.microsoft.com/office/drawing/2014/main" id="{81555098-747E-C446-8D32-5271BA56463D}"/>
              </a:ext>
            </a:extLst>
          </p:cNvPr>
          <p:cNvSpPr txBox="1"/>
          <p:nvPr/>
        </p:nvSpPr>
        <p:spPr>
          <a:xfrm>
            <a:off x="1075038" y="5647038"/>
            <a:ext cx="7290486" cy="369332"/>
          </a:xfrm>
          <a:prstGeom prst="rect">
            <a:avLst/>
          </a:prstGeom>
          <a:noFill/>
        </p:spPr>
        <p:txBody>
          <a:bodyPr wrap="square" rtlCol="0">
            <a:spAutoFit/>
          </a:bodyPr>
          <a:lstStyle/>
          <a:p>
            <a:r>
              <a:rPr lang="en-US" dirty="0" err="1"/>
              <a:t>Dobler-Miloa</a:t>
            </a:r>
            <a:r>
              <a:rPr lang="en-US" dirty="0"/>
              <a:t> A et al.  J </a:t>
            </a:r>
            <a:r>
              <a:rPr lang="en-US" dirty="0" err="1"/>
              <a:t>Subst</a:t>
            </a:r>
            <a:r>
              <a:rPr lang="en-US" dirty="0"/>
              <a:t> Abuse Treat 2005 Dec; 29(4):  259-65</a:t>
            </a:r>
          </a:p>
        </p:txBody>
      </p:sp>
    </p:spTree>
    <p:extLst>
      <p:ext uri="{BB962C8B-B14F-4D97-AF65-F5344CB8AC3E}">
        <p14:creationId xmlns:p14="http://schemas.microsoft.com/office/powerpoint/2010/main" val="1945321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A30F-6021-3742-85F8-0C88A7A74744}"/>
              </a:ext>
            </a:extLst>
          </p:cNvPr>
          <p:cNvSpPr>
            <a:spLocks noGrp="1"/>
          </p:cNvSpPr>
          <p:nvPr>
            <p:ph type="title"/>
          </p:nvPr>
        </p:nvSpPr>
        <p:spPr/>
        <p:txBody>
          <a:bodyPr>
            <a:normAutofit fontScale="90000"/>
          </a:bodyPr>
          <a:lstStyle/>
          <a:p>
            <a:r>
              <a:rPr lang="en-US" dirty="0"/>
              <a:t>Drug names </a:t>
            </a:r>
            <a:br>
              <a:rPr lang="en-US" dirty="0"/>
            </a:br>
            <a:r>
              <a:rPr lang="en-US" dirty="0"/>
              <a:t>for upcoming articles</a:t>
            </a:r>
          </a:p>
        </p:txBody>
      </p:sp>
      <p:sp>
        <p:nvSpPr>
          <p:cNvPr id="3" name="Content Placeholder 2">
            <a:extLst>
              <a:ext uri="{FF2B5EF4-FFF2-40B4-BE49-F238E27FC236}">
                <a16:creationId xmlns:a16="http://schemas.microsoft.com/office/drawing/2014/main" id="{946A4999-932E-8646-A176-DCBF9FEF2726}"/>
              </a:ext>
            </a:extLst>
          </p:cNvPr>
          <p:cNvSpPr>
            <a:spLocks noGrp="1"/>
          </p:cNvSpPr>
          <p:nvPr>
            <p:ph idx="1"/>
          </p:nvPr>
        </p:nvSpPr>
        <p:spPr/>
        <p:txBody>
          <a:bodyPr/>
          <a:lstStyle/>
          <a:p>
            <a:r>
              <a:rPr lang="en-US" dirty="0"/>
              <a:t>Hydromorphone (Dilaudid)</a:t>
            </a:r>
          </a:p>
          <a:p>
            <a:r>
              <a:rPr lang="en-US" dirty="0"/>
              <a:t>Hydrocodone (Norco)</a:t>
            </a:r>
          </a:p>
          <a:p>
            <a:r>
              <a:rPr lang="en-US" dirty="0"/>
              <a:t>6 </a:t>
            </a:r>
            <a:r>
              <a:rPr lang="en-US" dirty="0" err="1"/>
              <a:t>monoacetylmorphine</a:t>
            </a:r>
            <a:r>
              <a:rPr lang="en-US" dirty="0"/>
              <a:t> (6MAM) heroin (made from morphine)</a:t>
            </a:r>
          </a:p>
          <a:p>
            <a:r>
              <a:rPr lang="en-US" dirty="0"/>
              <a:t>Buprenorphine = Suboxone, Subutex, Zubsolv.</a:t>
            </a:r>
          </a:p>
        </p:txBody>
      </p:sp>
    </p:spTree>
    <p:extLst>
      <p:ext uri="{BB962C8B-B14F-4D97-AF65-F5344CB8AC3E}">
        <p14:creationId xmlns:p14="http://schemas.microsoft.com/office/powerpoint/2010/main" val="207141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028C-DC29-9D4C-8D95-20B78E21A501}"/>
              </a:ext>
            </a:extLst>
          </p:cNvPr>
          <p:cNvSpPr>
            <a:spLocks noGrp="1"/>
          </p:cNvSpPr>
          <p:nvPr>
            <p:ph type="title"/>
          </p:nvPr>
        </p:nvSpPr>
        <p:spPr/>
        <p:txBody>
          <a:bodyPr>
            <a:normAutofit fontScale="90000"/>
          </a:bodyPr>
          <a:lstStyle/>
          <a:p>
            <a:r>
              <a:rPr lang="en-US" dirty="0"/>
              <a:t>6MAM vs methadone for the treatment of opioid Addiction.</a:t>
            </a:r>
          </a:p>
        </p:txBody>
      </p:sp>
      <p:sp>
        <p:nvSpPr>
          <p:cNvPr id="3" name="Content Placeholder 2">
            <a:extLst>
              <a:ext uri="{FF2B5EF4-FFF2-40B4-BE49-F238E27FC236}">
                <a16:creationId xmlns:a16="http://schemas.microsoft.com/office/drawing/2014/main" id="{5D7383DB-CD02-8444-884C-2463EAB95725}"/>
              </a:ext>
            </a:extLst>
          </p:cNvPr>
          <p:cNvSpPr>
            <a:spLocks noGrp="1"/>
          </p:cNvSpPr>
          <p:nvPr>
            <p:ph idx="1"/>
          </p:nvPr>
        </p:nvSpPr>
        <p:spPr>
          <a:xfrm>
            <a:off x="1110177" y="2275985"/>
            <a:ext cx="7345363" cy="3136273"/>
          </a:xfrm>
        </p:spPr>
        <p:txBody>
          <a:bodyPr>
            <a:normAutofit fontScale="85000" lnSpcReduction="20000"/>
          </a:bodyPr>
          <a:lstStyle/>
          <a:p>
            <a:r>
              <a:rPr lang="en-US" dirty="0"/>
              <a:t>Recruited patients who had “failed” MMT (at least one try on methadone, two tries total).</a:t>
            </a:r>
          </a:p>
          <a:p>
            <a:r>
              <a:rPr lang="en-US" dirty="0"/>
              <a:t>Randomized to methadone or heroin.</a:t>
            </a:r>
          </a:p>
          <a:p>
            <a:r>
              <a:rPr lang="en-US" dirty="0"/>
              <a:t>Retention was 88% (6MAM) vs 54% (MTD).</a:t>
            </a:r>
          </a:p>
          <a:p>
            <a:r>
              <a:rPr lang="en-US" dirty="0"/>
              <a:t>Reduction in illicit use was 67 (6MAM) vs 48% (MTD).</a:t>
            </a:r>
          </a:p>
          <a:p>
            <a:r>
              <a:rPr lang="en-US" dirty="0"/>
              <a:t>BUT:</a:t>
            </a:r>
          </a:p>
          <a:p>
            <a:r>
              <a:rPr lang="en-US" dirty="0"/>
              <a:t>15% of the 6MAM group seized or overdosed.</a:t>
            </a:r>
          </a:p>
        </p:txBody>
      </p:sp>
      <p:sp>
        <p:nvSpPr>
          <p:cNvPr id="4" name="TextBox 3">
            <a:extLst>
              <a:ext uri="{FF2B5EF4-FFF2-40B4-BE49-F238E27FC236}">
                <a16:creationId xmlns:a16="http://schemas.microsoft.com/office/drawing/2014/main" id="{A2BB6012-03A7-EE41-A2EA-46400292BD72}"/>
              </a:ext>
            </a:extLst>
          </p:cNvPr>
          <p:cNvSpPr txBox="1"/>
          <p:nvPr/>
        </p:nvSpPr>
        <p:spPr>
          <a:xfrm>
            <a:off x="1110177" y="5597611"/>
            <a:ext cx="7345363" cy="369332"/>
          </a:xfrm>
          <a:prstGeom prst="rect">
            <a:avLst/>
          </a:prstGeom>
          <a:noFill/>
        </p:spPr>
        <p:txBody>
          <a:bodyPr wrap="square" rtlCol="0">
            <a:spAutoFit/>
          </a:bodyPr>
          <a:lstStyle/>
          <a:p>
            <a:r>
              <a:rPr lang="en-US" dirty="0" err="1"/>
              <a:t>Ovledo-Joeks</a:t>
            </a:r>
            <a:r>
              <a:rPr lang="en-US" dirty="0"/>
              <a:t> E et al.  NEJM 2009 August 20; 361(8): 777-786.</a:t>
            </a:r>
          </a:p>
        </p:txBody>
      </p:sp>
    </p:spTree>
    <p:extLst>
      <p:ext uri="{BB962C8B-B14F-4D97-AF65-F5344CB8AC3E}">
        <p14:creationId xmlns:p14="http://schemas.microsoft.com/office/powerpoint/2010/main" val="3417980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DA21-DE1C-BC4F-B9D3-BBA97A9D2A64}"/>
              </a:ext>
            </a:extLst>
          </p:cNvPr>
          <p:cNvSpPr>
            <a:spLocks noGrp="1"/>
          </p:cNvSpPr>
          <p:nvPr>
            <p:ph type="title"/>
          </p:nvPr>
        </p:nvSpPr>
        <p:spPr>
          <a:xfrm>
            <a:off x="591194" y="546616"/>
            <a:ext cx="7345362" cy="1339850"/>
          </a:xfrm>
        </p:spPr>
        <p:txBody>
          <a:bodyPr>
            <a:noAutofit/>
          </a:bodyPr>
          <a:lstStyle/>
          <a:p>
            <a:r>
              <a:rPr lang="en-US" sz="2800" dirty="0"/>
              <a:t>Cost Effectiveness of 6MAM (heroin) vs methadone for refractory opioid dependence</a:t>
            </a:r>
          </a:p>
        </p:txBody>
      </p:sp>
      <p:sp>
        <p:nvSpPr>
          <p:cNvPr id="3" name="Content Placeholder 2">
            <a:extLst>
              <a:ext uri="{FF2B5EF4-FFF2-40B4-BE49-F238E27FC236}">
                <a16:creationId xmlns:a16="http://schemas.microsoft.com/office/drawing/2014/main" id="{116F8475-49C9-0443-8E4B-897F18014B20}"/>
              </a:ext>
            </a:extLst>
          </p:cNvPr>
          <p:cNvSpPr>
            <a:spLocks noGrp="1"/>
          </p:cNvSpPr>
          <p:nvPr>
            <p:ph idx="1"/>
          </p:nvPr>
        </p:nvSpPr>
        <p:spPr>
          <a:xfrm>
            <a:off x="937182" y="2145958"/>
            <a:ext cx="7345363" cy="3043880"/>
          </a:xfrm>
        </p:spPr>
        <p:txBody>
          <a:bodyPr>
            <a:normAutofit fontScale="85000" lnSpcReduction="10000"/>
          </a:bodyPr>
          <a:lstStyle/>
          <a:p>
            <a:r>
              <a:rPr lang="en-US" dirty="0"/>
              <a:t>“Although 6MAM has been proven to be more effective than methadone maintenance for treatment of opioid dependence, its direct costs are higher”.</a:t>
            </a:r>
          </a:p>
          <a:p>
            <a:r>
              <a:rPr lang="en-US" dirty="0"/>
              <a:t>Methadone maintenance gave 7.46 QALY @ 1.14 million.</a:t>
            </a:r>
          </a:p>
          <a:p>
            <a:r>
              <a:rPr lang="en-US" dirty="0"/>
              <a:t>Heroin (injected 6MAM) gave 7.92 QALY @ 1.10 million.</a:t>
            </a:r>
          </a:p>
          <a:p>
            <a:r>
              <a:rPr lang="en-US" dirty="0"/>
              <a:t>Thus, heroin is more cost effective for treatment of opioid dependence </a:t>
            </a:r>
            <a:r>
              <a:rPr lang="en-US" u="sng" dirty="0"/>
              <a:t>refractory to treatment</a:t>
            </a:r>
            <a:r>
              <a:rPr lang="en-US" dirty="0"/>
              <a:t>.</a:t>
            </a:r>
          </a:p>
        </p:txBody>
      </p:sp>
      <p:sp>
        <p:nvSpPr>
          <p:cNvPr id="4" name="TextBox 3">
            <a:extLst>
              <a:ext uri="{FF2B5EF4-FFF2-40B4-BE49-F238E27FC236}">
                <a16:creationId xmlns:a16="http://schemas.microsoft.com/office/drawing/2014/main" id="{104B482E-B672-234F-85CD-768D367E24A6}"/>
              </a:ext>
            </a:extLst>
          </p:cNvPr>
          <p:cNvSpPr txBox="1"/>
          <p:nvPr/>
        </p:nvSpPr>
        <p:spPr>
          <a:xfrm>
            <a:off x="790832" y="5708822"/>
            <a:ext cx="7648833" cy="369332"/>
          </a:xfrm>
          <a:prstGeom prst="rect">
            <a:avLst/>
          </a:prstGeom>
          <a:noFill/>
        </p:spPr>
        <p:txBody>
          <a:bodyPr wrap="square" rtlCol="0">
            <a:spAutoFit/>
          </a:bodyPr>
          <a:lstStyle/>
          <a:p>
            <a:r>
              <a:rPr lang="en-US" dirty="0" err="1"/>
              <a:t>Nosyk</a:t>
            </a:r>
            <a:r>
              <a:rPr lang="en-US" dirty="0"/>
              <a:t> b et al.  CMAJ 201; April 3, 2012, 184(6) E317.</a:t>
            </a:r>
          </a:p>
        </p:txBody>
      </p:sp>
    </p:spTree>
    <p:extLst>
      <p:ext uri="{BB962C8B-B14F-4D97-AF65-F5344CB8AC3E}">
        <p14:creationId xmlns:p14="http://schemas.microsoft.com/office/powerpoint/2010/main" val="980174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CB9B-D5CE-2E46-80F1-4B9570184408}"/>
              </a:ext>
            </a:extLst>
          </p:cNvPr>
          <p:cNvSpPr>
            <a:spLocks noGrp="1"/>
          </p:cNvSpPr>
          <p:nvPr>
            <p:ph type="title"/>
          </p:nvPr>
        </p:nvSpPr>
        <p:spPr/>
        <p:txBody>
          <a:bodyPr>
            <a:normAutofit fontScale="90000"/>
          </a:bodyPr>
          <a:lstStyle/>
          <a:p>
            <a:r>
              <a:rPr lang="en-US" sz="2800" dirty="0"/>
              <a:t>Double-blind injectable hydromorphone vs 6MAM for the treatment of opioid dependence:  a pilot study</a:t>
            </a:r>
          </a:p>
        </p:txBody>
      </p:sp>
      <p:sp>
        <p:nvSpPr>
          <p:cNvPr id="3" name="Content Placeholder 2">
            <a:extLst>
              <a:ext uri="{FF2B5EF4-FFF2-40B4-BE49-F238E27FC236}">
                <a16:creationId xmlns:a16="http://schemas.microsoft.com/office/drawing/2014/main" id="{09AD9A08-0203-6F40-961B-0ADD5E3C854F}"/>
              </a:ext>
            </a:extLst>
          </p:cNvPr>
          <p:cNvSpPr>
            <a:spLocks noGrp="1"/>
          </p:cNvSpPr>
          <p:nvPr>
            <p:ph idx="1"/>
          </p:nvPr>
        </p:nvSpPr>
        <p:spPr>
          <a:xfrm>
            <a:off x="900112" y="2133601"/>
            <a:ext cx="7345363" cy="3785286"/>
          </a:xfrm>
        </p:spPr>
        <p:txBody>
          <a:bodyPr>
            <a:normAutofit fontScale="85000" lnSpcReduction="20000"/>
          </a:bodyPr>
          <a:lstStyle/>
          <a:p>
            <a:r>
              <a:rPr lang="en-US" dirty="0"/>
              <a:t>Hydromorphone (Dilaudid, HMOD) and heroin (6MAM) produce similar effects when injection.</a:t>
            </a:r>
          </a:p>
          <a:p>
            <a:r>
              <a:rPr lang="en-US" dirty="0"/>
              <a:t>A study compared randomized “treatment failures” to HMOD or 6MAM for 12 months.</a:t>
            </a:r>
          </a:p>
          <a:p>
            <a:r>
              <a:rPr lang="en-US" dirty="0"/>
              <a:t>ILLICIT heroin use decreased from 26 to 5 days/mo.</a:t>
            </a:r>
          </a:p>
          <a:p>
            <a:r>
              <a:rPr lang="en-US" dirty="0"/>
              <a:t>No difference between groups.</a:t>
            </a:r>
          </a:p>
          <a:p>
            <a:r>
              <a:rPr lang="en-US" dirty="0"/>
              <a:t>No adverse effects were noted.</a:t>
            </a:r>
          </a:p>
          <a:p>
            <a:r>
              <a:rPr lang="en-US" dirty="0"/>
              <a:t>2 (HMOD) vs 11 (6MAM) incidents; none requiring hospitalization.</a:t>
            </a:r>
          </a:p>
        </p:txBody>
      </p:sp>
      <p:sp>
        <p:nvSpPr>
          <p:cNvPr id="4" name="TextBox 3">
            <a:extLst>
              <a:ext uri="{FF2B5EF4-FFF2-40B4-BE49-F238E27FC236}">
                <a16:creationId xmlns:a16="http://schemas.microsoft.com/office/drawing/2014/main" id="{45ACD6F3-FB3E-014D-84E3-E34A758EEAC5}"/>
              </a:ext>
            </a:extLst>
          </p:cNvPr>
          <p:cNvSpPr txBox="1"/>
          <p:nvPr/>
        </p:nvSpPr>
        <p:spPr>
          <a:xfrm>
            <a:off x="1147248" y="5918887"/>
            <a:ext cx="7700190" cy="369332"/>
          </a:xfrm>
          <a:prstGeom prst="rect">
            <a:avLst/>
          </a:prstGeom>
          <a:noFill/>
        </p:spPr>
        <p:txBody>
          <a:bodyPr wrap="square" rtlCol="0">
            <a:spAutoFit/>
          </a:bodyPr>
          <a:lstStyle/>
          <a:p>
            <a:r>
              <a:rPr lang="en-US" dirty="0"/>
              <a:t>Oviedo-</a:t>
            </a:r>
            <a:r>
              <a:rPr lang="en-US" dirty="0" err="1"/>
              <a:t>Joekes</a:t>
            </a:r>
            <a:r>
              <a:rPr lang="en-US" dirty="0"/>
              <a:t> E et al.  J Sub Abuse Treat 38 (2010) 408-411</a:t>
            </a:r>
          </a:p>
        </p:txBody>
      </p:sp>
    </p:spTree>
    <p:extLst>
      <p:ext uri="{BB962C8B-B14F-4D97-AF65-F5344CB8AC3E}">
        <p14:creationId xmlns:p14="http://schemas.microsoft.com/office/powerpoint/2010/main" val="1496610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CB9B-D5CE-2E46-80F1-4B9570184408}"/>
              </a:ext>
            </a:extLst>
          </p:cNvPr>
          <p:cNvSpPr>
            <a:spLocks noGrp="1"/>
          </p:cNvSpPr>
          <p:nvPr>
            <p:ph type="title"/>
          </p:nvPr>
        </p:nvSpPr>
        <p:spPr/>
        <p:txBody>
          <a:bodyPr>
            <a:normAutofit fontScale="90000"/>
          </a:bodyPr>
          <a:lstStyle/>
          <a:p>
            <a:r>
              <a:rPr lang="en-US" sz="2800" dirty="0"/>
              <a:t>Double-blind injectable hydromorphone vs 6MAM for the treatment of opioid dependence:  a pilot study</a:t>
            </a:r>
          </a:p>
        </p:txBody>
      </p:sp>
      <p:pic>
        <p:nvPicPr>
          <p:cNvPr id="6" name="Content Placeholder 5">
            <a:extLst>
              <a:ext uri="{FF2B5EF4-FFF2-40B4-BE49-F238E27FC236}">
                <a16:creationId xmlns:a16="http://schemas.microsoft.com/office/drawing/2014/main" id="{0878D91D-902A-9C41-9954-6DDE7B6C141B}"/>
              </a:ext>
            </a:extLst>
          </p:cNvPr>
          <p:cNvPicPr>
            <a:picLocks noGrp="1" noChangeAspect="1"/>
          </p:cNvPicPr>
          <p:nvPr>
            <p:ph idx="1"/>
          </p:nvPr>
        </p:nvPicPr>
        <p:blipFill>
          <a:blip r:embed="rId2"/>
          <a:stretch>
            <a:fillRect/>
          </a:stretch>
        </p:blipFill>
        <p:spPr>
          <a:xfrm>
            <a:off x="1887116" y="1288002"/>
            <a:ext cx="5371355" cy="4630885"/>
          </a:xfrm>
        </p:spPr>
      </p:pic>
      <p:sp>
        <p:nvSpPr>
          <p:cNvPr id="4" name="TextBox 3">
            <a:extLst>
              <a:ext uri="{FF2B5EF4-FFF2-40B4-BE49-F238E27FC236}">
                <a16:creationId xmlns:a16="http://schemas.microsoft.com/office/drawing/2014/main" id="{45ACD6F3-FB3E-014D-84E3-E34A758EEAC5}"/>
              </a:ext>
            </a:extLst>
          </p:cNvPr>
          <p:cNvSpPr txBox="1"/>
          <p:nvPr/>
        </p:nvSpPr>
        <p:spPr>
          <a:xfrm>
            <a:off x="1147248" y="5918887"/>
            <a:ext cx="7700190" cy="369332"/>
          </a:xfrm>
          <a:prstGeom prst="rect">
            <a:avLst/>
          </a:prstGeom>
          <a:noFill/>
        </p:spPr>
        <p:txBody>
          <a:bodyPr wrap="square" rtlCol="0">
            <a:spAutoFit/>
          </a:bodyPr>
          <a:lstStyle/>
          <a:p>
            <a:r>
              <a:rPr lang="en-US" dirty="0"/>
              <a:t>Oviedo-</a:t>
            </a:r>
            <a:r>
              <a:rPr lang="en-US" dirty="0" err="1"/>
              <a:t>Joekes</a:t>
            </a:r>
            <a:r>
              <a:rPr lang="en-US" dirty="0"/>
              <a:t> E et al.  J Sub Abuse Treat 38 (2010) 408-411</a:t>
            </a:r>
          </a:p>
        </p:txBody>
      </p:sp>
    </p:spTree>
    <p:extLst>
      <p:ext uri="{BB962C8B-B14F-4D97-AF65-F5344CB8AC3E}">
        <p14:creationId xmlns:p14="http://schemas.microsoft.com/office/powerpoint/2010/main" val="68692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Qualifications: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9325" y="2769242"/>
            <a:ext cx="3754438" cy="2538715"/>
          </a:xfr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83584" y="1981200"/>
            <a:ext cx="2699594" cy="4114800"/>
          </a:xfrm>
        </p:spPr>
      </p:pic>
      <p:sp>
        <p:nvSpPr>
          <p:cNvPr id="5" name="Slide Number Placeholder 4"/>
          <p:cNvSpPr>
            <a:spLocks noGrp="1"/>
          </p:cNvSpPr>
          <p:nvPr>
            <p:ph type="sldNum" sz="quarter" idx="12"/>
          </p:nvPr>
        </p:nvSpPr>
        <p:spPr/>
        <p:txBody>
          <a:bodyPr/>
          <a:lstStyle/>
          <a:p>
            <a:fld id="{2E435511-42F7-4952-809F-5AC02A68C4E0}" type="slidenum">
              <a:rPr lang="en-US" smtClean="0"/>
              <a:pPr/>
              <a:t>4</a:t>
            </a:fld>
            <a:endParaRPr lang="en-US"/>
          </a:p>
        </p:txBody>
      </p:sp>
    </p:spTree>
    <p:extLst>
      <p:ext uri="{BB962C8B-B14F-4D97-AF65-F5344CB8AC3E}">
        <p14:creationId xmlns:p14="http://schemas.microsoft.com/office/powerpoint/2010/main" val="2110199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7F84-0296-A64C-8BEB-7CF04D7DED2B}"/>
              </a:ext>
            </a:extLst>
          </p:cNvPr>
          <p:cNvSpPr>
            <a:spLocks noGrp="1"/>
          </p:cNvSpPr>
          <p:nvPr>
            <p:ph type="title"/>
          </p:nvPr>
        </p:nvSpPr>
        <p:spPr/>
        <p:txBody>
          <a:bodyPr>
            <a:normAutofit fontScale="90000"/>
          </a:bodyPr>
          <a:lstStyle/>
          <a:p>
            <a:r>
              <a:rPr lang="en-US" dirty="0"/>
              <a:t>Cannabis:</a:t>
            </a:r>
            <a:br>
              <a:rPr lang="en-US" dirty="0"/>
            </a:br>
            <a:r>
              <a:rPr lang="en-US" dirty="0"/>
              <a:t>Entry or Exit Drug?</a:t>
            </a:r>
          </a:p>
        </p:txBody>
      </p:sp>
      <p:pic>
        <p:nvPicPr>
          <p:cNvPr id="6" name="Content Placeholder 5">
            <a:extLst>
              <a:ext uri="{FF2B5EF4-FFF2-40B4-BE49-F238E27FC236}">
                <a16:creationId xmlns:a16="http://schemas.microsoft.com/office/drawing/2014/main" id="{1888303D-B800-124B-A45B-5CC157D7C2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02" y="1989536"/>
            <a:ext cx="7179699" cy="3202456"/>
          </a:xfrm>
        </p:spPr>
      </p:pic>
      <p:sp>
        <p:nvSpPr>
          <p:cNvPr id="4" name="Slide Number Placeholder 3">
            <a:extLst>
              <a:ext uri="{FF2B5EF4-FFF2-40B4-BE49-F238E27FC236}">
                <a16:creationId xmlns:a16="http://schemas.microsoft.com/office/drawing/2014/main" id="{E65E1A3B-A505-784F-A53A-F21C27AAB244}"/>
              </a:ext>
            </a:extLst>
          </p:cNvPr>
          <p:cNvSpPr>
            <a:spLocks noGrp="1"/>
          </p:cNvSpPr>
          <p:nvPr>
            <p:ph type="sldNum" sz="quarter" idx="12"/>
          </p:nvPr>
        </p:nvSpPr>
        <p:spPr/>
        <p:txBody>
          <a:bodyPr/>
          <a:lstStyle/>
          <a:p>
            <a:fld id="{719B84AC-BEC2-49A0-8E51-9B6C4F62243E}" type="slidenum">
              <a:rPr lang="en-US" smtClean="0">
                <a:solidFill>
                  <a:srgbClr val="292929"/>
                </a:solidFill>
                <a:cs typeface="Arial"/>
              </a:rPr>
              <a:pPr/>
              <a:t>40</a:t>
            </a:fld>
            <a:endParaRPr lang="en-US">
              <a:solidFill>
                <a:srgbClr val="292929"/>
              </a:solidFill>
              <a:cs typeface="Arial"/>
            </a:endParaRPr>
          </a:p>
        </p:txBody>
      </p:sp>
      <p:sp>
        <p:nvSpPr>
          <p:cNvPr id="7" name="TextBox 6">
            <a:extLst>
              <a:ext uri="{FF2B5EF4-FFF2-40B4-BE49-F238E27FC236}">
                <a16:creationId xmlns:a16="http://schemas.microsoft.com/office/drawing/2014/main" id="{85C4C8AC-C013-7240-9E5A-A930E73AD38A}"/>
              </a:ext>
            </a:extLst>
          </p:cNvPr>
          <p:cNvSpPr txBox="1"/>
          <p:nvPr/>
        </p:nvSpPr>
        <p:spPr>
          <a:xfrm>
            <a:off x="1083252" y="5104170"/>
            <a:ext cx="7310005" cy="230832"/>
          </a:xfrm>
          <a:prstGeom prst="rect">
            <a:avLst/>
          </a:prstGeom>
          <a:noFill/>
        </p:spPr>
        <p:txBody>
          <a:bodyPr wrap="square" rtlCol="0">
            <a:spAutoFit/>
          </a:bodyPr>
          <a:lstStyle/>
          <a:p>
            <a:r>
              <a:rPr lang="en-US" sz="900" dirty="0"/>
              <a:t>https://</a:t>
            </a:r>
            <a:r>
              <a:rPr lang="en-US" sz="900" dirty="0" err="1"/>
              <a:t>www.vice.com</a:t>
            </a:r>
            <a:r>
              <a:rPr lang="en-US" sz="900" dirty="0"/>
              <a:t>/</a:t>
            </a:r>
            <a:r>
              <a:rPr lang="en-US" sz="900" dirty="0" err="1"/>
              <a:t>en_us</a:t>
            </a:r>
            <a:r>
              <a:rPr lang="en-US" sz="900" dirty="0"/>
              <a:t>/article/9bgn7a/why-marijuana-is-not-a-gateway-drug-1013</a:t>
            </a:r>
          </a:p>
        </p:txBody>
      </p:sp>
      <p:sp>
        <p:nvSpPr>
          <p:cNvPr id="8" name="TextBox 7">
            <a:extLst>
              <a:ext uri="{FF2B5EF4-FFF2-40B4-BE49-F238E27FC236}">
                <a16:creationId xmlns:a16="http://schemas.microsoft.com/office/drawing/2014/main" id="{D823171B-C960-2D4E-B2BB-783C6755712E}"/>
              </a:ext>
            </a:extLst>
          </p:cNvPr>
          <p:cNvSpPr txBox="1"/>
          <p:nvPr/>
        </p:nvSpPr>
        <p:spPr>
          <a:xfrm>
            <a:off x="1091045" y="5431848"/>
            <a:ext cx="7099589" cy="369332"/>
          </a:xfrm>
          <a:prstGeom prst="rect">
            <a:avLst/>
          </a:prstGeom>
          <a:noFill/>
        </p:spPr>
        <p:txBody>
          <a:bodyPr wrap="square" rtlCol="0">
            <a:spAutoFit/>
          </a:bodyPr>
          <a:lstStyle/>
          <a:p>
            <a:r>
              <a:rPr lang="en-US" sz="900" dirty="0"/>
              <a:t>Lucas P, Walsh Z, Crosby K, Callaway R, Belle‐Isle L, Kay B, </a:t>
            </a:r>
            <a:r>
              <a:rPr lang="en-US" sz="900" dirty="0" err="1"/>
              <a:t>Capler</a:t>
            </a:r>
            <a:r>
              <a:rPr lang="en-US" sz="900" dirty="0"/>
              <a:t> R, </a:t>
            </a:r>
            <a:r>
              <a:rPr lang="en-US" sz="900" dirty="0" err="1"/>
              <a:t>Holtzman</a:t>
            </a:r>
            <a:r>
              <a:rPr lang="en-US" sz="900" dirty="0"/>
              <a:t> S. Substituting cannabis for prescription drugs, alcohol, and other substances among medical cannabis patients: The impact of contextual factors. Drug Alcohol Rev 2016;35:326–333</a:t>
            </a:r>
          </a:p>
        </p:txBody>
      </p:sp>
    </p:spTree>
    <p:extLst>
      <p:ext uri="{BB962C8B-B14F-4D97-AF65-F5344CB8AC3E}">
        <p14:creationId xmlns:p14="http://schemas.microsoft.com/office/powerpoint/2010/main" val="1047739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4554-2C90-574F-86F2-63B6C65D2217}"/>
              </a:ext>
            </a:extLst>
          </p:cNvPr>
          <p:cNvSpPr>
            <a:spLocks noGrp="1"/>
          </p:cNvSpPr>
          <p:nvPr>
            <p:ph type="title"/>
          </p:nvPr>
        </p:nvSpPr>
        <p:spPr/>
        <p:txBody>
          <a:bodyPr/>
          <a:lstStyle/>
          <a:p>
            <a:r>
              <a:rPr lang="en-US" dirty="0"/>
              <a:t>Cannabis</a:t>
            </a:r>
          </a:p>
        </p:txBody>
      </p:sp>
      <p:sp>
        <p:nvSpPr>
          <p:cNvPr id="3" name="Content Placeholder 2">
            <a:extLst>
              <a:ext uri="{FF2B5EF4-FFF2-40B4-BE49-F238E27FC236}">
                <a16:creationId xmlns:a16="http://schemas.microsoft.com/office/drawing/2014/main" id="{F0ADA544-061C-024C-9188-293E85C42D60}"/>
              </a:ext>
            </a:extLst>
          </p:cNvPr>
          <p:cNvSpPr>
            <a:spLocks noGrp="1"/>
          </p:cNvSpPr>
          <p:nvPr>
            <p:ph idx="1"/>
          </p:nvPr>
        </p:nvSpPr>
        <p:spPr/>
        <p:txBody>
          <a:bodyPr>
            <a:normAutofit fontScale="92500"/>
          </a:bodyPr>
          <a:lstStyle/>
          <a:p>
            <a:r>
              <a:rPr lang="en-US" dirty="0"/>
              <a:t>Use of medical cannabis was shown to reduce opioid use at U of M** fibromyalgia clinic</a:t>
            </a:r>
          </a:p>
          <a:p>
            <a:r>
              <a:rPr lang="en-US" dirty="0"/>
              <a:t>NIDA estimates 9 to 15% rate of addiction.</a:t>
            </a:r>
          </a:p>
          <a:p>
            <a:r>
              <a:rPr lang="en-US" strike="sngStrike" dirty="0"/>
              <a:t>Legalization</a:t>
            </a:r>
            <a:r>
              <a:rPr lang="en-US" dirty="0"/>
              <a:t> Commercialization is around the corner!</a:t>
            </a:r>
          </a:p>
          <a:p>
            <a:endParaRPr lang="en-US" dirty="0"/>
          </a:p>
          <a:p>
            <a:r>
              <a:rPr lang="en-US" sz="2100" dirty="0"/>
              <a:t>*https://</a:t>
            </a:r>
            <a:r>
              <a:rPr lang="en-US" sz="2100" dirty="0" err="1"/>
              <a:t>www.drugabuse.gov</a:t>
            </a:r>
            <a:r>
              <a:rPr lang="en-US" sz="2100" dirty="0"/>
              <a:t>/publications/research-reports/marijuana/marijuana-gateway-drug</a:t>
            </a:r>
          </a:p>
          <a:p>
            <a:r>
              <a:rPr lang="en-US" sz="2100" dirty="0"/>
              <a:t>**</a:t>
            </a:r>
            <a:r>
              <a:rPr lang="en-US" sz="2100" dirty="0" err="1"/>
              <a:t>Boehnke</a:t>
            </a:r>
            <a:r>
              <a:rPr lang="en-US" sz="2100" dirty="0"/>
              <a:t> </a:t>
            </a:r>
            <a:r>
              <a:rPr lang="en-US" sz="2100" dirty="0" err="1"/>
              <a:t>Litina</a:t>
            </a:r>
            <a:r>
              <a:rPr lang="en-US" sz="2100" dirty="0"/>
              <a:t> </a:t>
            </a:r>
            <a:r>
              <a:rPr lang="en-US" sz="2100" dirty="0" err="1"/>
              <a:t>Clauw</a:t>
            </a:r>
            <a:r>
              <a:rPr lang="en-US" sz="2100" dirty="0"/>
              <a:t>.  J Pain.  2016 Jun; 17(6) 739-44.</a:t>
            </a:r>
          </a:p>
        </p:txBody>
      </p:sp>
    </p:spTree>
    <p:extLst>
      <p:ext uri="{BB962C8B-B14F-4D97-AF65-F5344CB8AC3E}">
        <p14:creationId xmlns:p14="http://schemas.microsoft.com/office/powerpoint/2010/main" val="578918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B35-8A2D-5348-BC9F-EDC8C5C35B72}"/>
              </a:ext>
            </a:extLst>
          </p:cNvPr>
          <p:cNvSpPr>
            <a:spLocks noGrp="1"/>
          </p:cNvSpPr>
          <p:nvPr>
            <p:ph type="title"/>
          </p:nvPr>
        </p:nvSpPr>
        <p:spPr/>
        <p:txBody>
          <a:bodyPr>
            <a:noAutofit/>
          </a:bodyPr>
          <a:lstStyle/>
          <a:p>
            <a:r>
              <a:rPr lang="en-US" sz="3600" dirty="0"/>
              <a:t>Does marijuana reduce opioid use?</a:t>
            </a:r>
            <a:br>
              <a:rPr lang="en-US" sz="3600" dirty="0"/>
            </a:br>
            <a:r>
              <a:rPr lang="en-US" sz="3600" dirty="0"/>
              <a:t>(prescription opioid use)</a:t>
            </a:r>
          </a:p>
        </p:txBody>
      </p:sp>
      <p:sp>
        <p:nvSpPr>
          <p:cNvPr id="3" name="Content Placeholder 2">
            <a:extLst>
              <a:ext uri="{FF2B5EF4-FFF2-40B4-BE49-F238E27FC236}">
                <a16:creationId xmlns:a16="http://schemas.microsoft.com/office/drawing/2014/main" id="{B5D0B454-2AD4-864B-B4CE-6604CDA2994C}"/>
              </a:ext>
            </a:extLst>
          </p:cNvPr>
          <p:cNvSpPr>
            <a:spLocks noGrp="1"/>
          </p:cNvSpPr>
          <p:nvPr>
            <p:ph idx="1"/>
          </p:nvPr>
        </p:nvSpPr>
        <p:spPr/>
        <p:txBody>
          <a:bodyPr/>
          <a:lstStyle/>
          <a:p>
            <a:r>
              <a:rPr lang="en-US" dirty="0" err="1"/>
              <a:t>Boehnke</a:t>
            </a:r>
            <a:r>
              <a:rPr lang="en-US" dirty="0"/>
              <a:t> 2016:  Ann Arbor cannabis patients reduced their opioid use by </a:t>
            </a:r>
            <a:r>
              <a:rPr lang="en-US" b="1" dirty="0"/>
              <a:t>64%.</a:t>
            </a:r>
          </a:p>
          <a:p>
            <a:r>
              <a:rPr lang="en-US" dirty="0"/>
              <a:t>Bradford 2016:  average annual number of pain pills per doc per year went from 31.8 K (no medical marijuana laws) to 28 K (medical marijuana laws)</a:t>
            </a:r>
          </a:p>
          <a:p>
            <a:pPr lvl="1"/>
            <a:r>
              <a:rPr lang="en-US" dirty="0"/>
              <a:t>=	</a:t>
            </a:r>
            <a:r>
              <a:rPr lang="en-US" b="1" dirty="0"/>
              <a:t>11% reduction  (2010-2013)</a:t>
            </a:r>
          </a:p>
          <a:p>
            <a:pPr lvl="1"/>
            <a:endParaRPr lang="en-US" b="1" dirty="0"/>
          </a:p>
          <a:p>
            <a:pPr lvl="1"/>
            <a:r>
              <a:rPr lang="en-US" sz="1200" dirty="0"/>
              <a:t>Bradford and Bradford, Health Affairs 35, No 7 (2016)  1230-1236</a:t>
            </a:r>
          </a:p>
        </p:txBody>
      </p:sp>
      <p:sp>
        <p:nvSpPr>
          <p:cNvPr id="4" name="Slide Number Placeholder 3">
            <a:extLst>
              <a:ext uri="{FF2B5EF4-FFF2-40B4-BE49-F238E27FC236}">
                <a16:creationId xmlns:a16="http://schemas.microsoft.com/office/drawing/2014/main" id="{7C589EA4-39E7-4D43-91C6-1B91C0F1101B}"/>
              </a:ext>
            </a:extLst>
          </p:cNvPr>
          <p:cNvSpPr>
            <a:spLocks noGrp="1"/>
          </p:cNvSpPr>
          <p:nvPr>
            <p:ph type="sldNum" sz="quarter" idx="12"/>
          </p:nvPr>
        </p:nvSpPr>
        <p:spPr/>
        <p:txBody>
          <a:bodyPr/>
          <a:lstStyle/>
          <a:p>
            <a:fld id="{719B84AC-BEC2-49A0-8E51-9B6C4F62243E}" type="slidenum">
              <a:rPr lang="en-US" smtClean="0">
                <a:solidFill>
                  <a:srgbClr val="292929"/>
                </a:solidFill>
                <a:cs typeface="Arial"/>
              </a:rPr>
              <a:pPr/>
              <a:t>42</a:t>
            </a:fld>
            <a:endParaRPr lang="en-US">
              <a:solidFill>
                <a:srgbClr val="292929"/>
              </a:solidFill>
              <a:cs typeface="Arial"/>
            </a:endParaRPr>
          </a:p>
        </p:txBody>
      </p:sp>
    </p:spTree>
    <p:extLst>
      <p:ext uri="{BB962C8B-B14F-4D97-AF65-F5344CB8AC3E}">
        <p14:creationId xmlns:p14="http://schemas.microsoft.com/office/powerpoint/2010/main" val="3869735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AD82-9F19-8542-B196-963E9CBA10BA}"/>
              </a:ext>
            </a:extLst>
          </p:cNvPr>
          <p:cNvSpPr>
            <a:spLocks noGrp="1"/>
          </p:cNvSpPr>
          <p:nvPr>
            <p:ph type="title"/>
          </p:nvPr>
        </p:nvSpPr>
        <p:spPr/>
        <p:txBody>
          <a:bodyPr>
            <a:normAutofit fontScale="90000"/>
          </a:bodyPr>
          <a:lstStyle/>
          <a:p>
            <a:r>
              <a:rPr lang="en-US" dirty="0"/>
              <a:t>Gateway drug or “Exit” drug?</a:t>
            </a:r>
          </a:p>
        </p:txBody>
      </p:sp>
      <p:sp>
        <p:nvSpPr>
          <p:cNvPr id="3" name="Content Placeholder 2">
            <a:extLst>
              <a:ext uri="{FF2B5EF4-FFF2-40B4-BE49-F238E27FC236}">
                <a16:creationId xmlns:a16="http://schemas.microsoft.com/office/drawing/2014/main" id="{8658E522-9405-EF4A-BB17-E6514996D1C8}"/>
              </a:ext>
            </a:extLst>
          </p:cNvPr>
          <p:cNvSpPr>
            <a:spLocks noGrp="1"/>
          </p:cNvSpPr>
          <p:nvPr>
            <p:ph idx="1"/>
          </p:nvPr>
        </p:nvSpPr>
        <p:spPr>
          <a:xfrm>
            <a:off x="900112" y="1705232"/>
            <a:ext cx="7345363" cy="4651118"/>
          </a:xfrm>
        </p:spPr>
        <p:txBody>
          <a:bodyPr>
            <a:normAutofit/>
          </a:bodyPr>
          <a:lstStyle/>
          <a:p>
            <a:r>
              <a:rPr lang="en-US" dirty="0"/>
              <a:t>Lucas 2015:  in Canada, 87% of MMJ users reported using cannabis to decrease their use of alcohol, opioid and sedatives, including illicit drugs.</a:t>
            </a:r>
          </a:p>
          <a:p>
            <a:pPr lvl="1"/>
            <a:r>
              <a:rPr lang="en-US" sz="1700" dirty="0"/>
              <a:t>Lucas P, Walsh Z, Crosby K, Callaway R, Belle‐Isle L, Kay B, </a:t>
            </a:r>
            <a:r>
              <a:rPr lang="en-US" sz="1700" dirty="0" err="1"/>
              <a:t>Capler</a:t>
            </a:r>
            <a:r>
              <a:rPr lang="en-US" sz="1700" dirty="0"/>
              <a:t> R, Holtzman S. Substituting cannabis for prescription drugs, alcohol, and other substances among medical cannabis patients: The impact of contextual factors. Drug Alcohol Rev 2016;35:326–333</a:t>
            </a:r>
          </a:p>
          <a:p>
            <a:pPr lvl="1"/>
            <a:endParaRPr lang="en-US" dirty="0"/>
          </a:p>
          <a:p>
            <a:r>
              <a:rPr lang="en-US" dirty="0" err="1"/>
              <a:t>Bachhuber</a:t>
            </a:r>
            <a:r>
              <a:rPr lang="en-US" dirty="0"/>
              <a:t> 2014:  decreased opioid mortality in states with MMJ laws. (below) </a:t>
            </a:r>
          </a:p>
          <a:p>
            <a:endParaRPr lang="en-US" dirty="0"/>
          </a:p>
          <a:p>
            <a:pPr lvl="1"/>
            <a:endParaRPr lang="en-US" dirty="0"/>
          </a:p>
        </p:txBody>
      </p:sp>
      <p:sp>
        <p:nvSpPr>
          <p:cNvPr id="4" name="Slide Number Placeholder 3">
            <a:extLst>
              <a:ext uri="{FF2B5EF4-FFF2-40B4-BE49-F238E27FC236}">
                <a16:creationId xmlns:a16="http://schemas.microsoft.com/office/drawing/2014/main" id="{5B46706E-D4E7-F44E-8C19-7484CD7866A4}"/>
              </a:ext>
            </a:extLst>
          </p:cNvPr>
          <p:cNvSpPr>
            <a:spLocks noGrp="1"/>
          </p:cNvSpPr>
          <p:nvPr>
            <p:ph type="sldNum" sz="quarter" idx="12"/>
          </p:nvPr>
        </p:nvSpPr>
        <p:spPr/>
        <p:txBody>
          <a:bodyPr/>
          <a:lstStyle/>
          <a:p>
            <a:fld id="{719B84AC-BEC2-49A0-8E51-9B6C4F62243E}" type="slidenum">
              <a:rPr lang="en-US" smtClean="0">
                <a:solidFill>
                  <a:srgbClr val="292929"/>
                </a:solidFill>
                <a:cs typeface="Arial"/>
              </a:rPr>
              <a:pPr/>
              <a:t>43</a:t>
            </a:fld>
            <a:endParaRPr lang="en-US">
              <a:solidFill>
                <a:srgbClr val="292929"/>
              </a:solidFill>
              <a:cs typeface="Arial"/>
            </a:endParaRPr>
          </a:p>
        </p:txBody>
      </p:sp>
    </p:spTree>
    <p:extLst>
      <p:ext uri="{BB962C8B-B14F-4D97-AF65-F5344CB8AC3E}">
        <p14:creationId xmlns:p14="http://schemas.microsoft.com/office/powerpoint/2010/main" val="13003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B35-8A2D-5348-BC9F-EDC8C5C35B72}"/>
              </a:ext>
            </a:extLst>
          </p:cNvPr>
          <p:cNvSpPr>
            <a:spLocks noGrp="1"/>
          </p:cNvSpPr>
          <p:nvPr>
            <p:ph type="title"/>
          </p:nvPr>
        </p:nvSpPr>
        <p:spPr/>
        <p:txBody>
          <a:bodyPr>
            <a:normAutofit fontScale="90000"/>
          </a:bodyPr>
          <a:lstStyle/>
          <a:p>
            <a:r>
              <a:rPr lang="en-US" dirty="0"/>
              <a:t>Does marijuana reduce opioid use?</a:t>
            </a:r>
            <a:br>
              <a:rPr lang="en-US" dirty="0"/>
            </a:br>
            <a:r>
              <a:rPr lang="en-US" dirty="0"/>
              <a:t>(synthetics and heroin)</a:t>
            </a:r>
          </a:p>
        </p:txBody>
      </p:sp>
      <p:sp>
        <p:nvSpPr>
          <p:cNvPr id="3" name="Content Placeholder 2">
            <a:extLst>
              <a:ext uri="{FF2B5EF4-FFF2-40B4-BE49-F238E27FC236}">
                <a16:creationId xmlns:a16="http://schemas.microsoft.com/office/drawing/2014/main" id="{B5D0B454-2AD4-864B-B4CE-6604CDA2994C}"/>
              </a:ext>
            </a:extLst>
          </p:cNvPr>
          <p:cNvSpPr>
            <a:spLocks noGrp="1"/>
          </p:cNvSpPr>
          <p:nvPr>
            <p:ph idx="1"/>
          </p:nvPr>
        </p:nvSpPr>
        <p:spPr/>
        <p:txBody>
          <a:bodyPr/>
          <a:lstStyle/>
          <a:p>
            <a:pPr lvl="1"/>
            <a:endParaRPr lang="en-US" dirty="0"/>
          </a:p>
          <a:p>
            <a:pPr lvl="1"/>
            <a:r>
              <a:rPr lang="en-US" dirty="0" err="1"/>
              <a:t>Bachhuber</a:t>
            </a:r>
            <a:r>
              <a:rPr lang="en-US" dirty="0"/>
              <a:t> MA, et al.  Medical Cannabis Laws and Opioid Analgesic Overdose Mortality in the United States, 1999-2010.  JAMA Intern Med 2014; 174(10): 1668-1678. </a:t>
            </a:r>
          </a:p>
          <a:p>
            <a:pPr lvl="1"/>
            <a:r>
              <a:rPr lang="en-US" dirty="0"/>
              <a:t>There was a </a:t>
            </a:r>
            <a:r>
              <a:rPr lang="en-US" b="1" dirty="0"/>
              <a:t>24% decrease </a:t>
            </a:r>
            <a:r>
              <a:rPr lang="en-US" dirty="0"/>
              <a:t>in opioid OD deaths in states that implemented “Medical Marijuana” compared to states without..</a:t>
            </a:r>
          </a:p>
        </p:txBody>
      </p:sp>
      <p:sp>
        <p:nvSpPr>
          <p:cNvPr id="4" name="Slide Number Placeholder 3">
            <a:extLst>
              <a:ext uri="{FF2B5EF4-FFF2-40B4-BE49-F238E27FC236}">
                <a16:creationId xmlns:a16="http://schemas.microsoft.com/office/drawing/2014/main" id="{7C589EA4-39E7-4D43-91C6-1B91C0F1101B}"/>
              </a:ext>
            </a:extLst>
          </p:cNvPr>
          <p:cNvSpPr>
            <a:spLocks noGrp="1"/>
          </p:cNvSpPr>
          <p:nvPr>
            <p:ph type="sldNum" sz="quarter" idx="12"/>
          </p:nvPr>
        </p:nvSpPr>
        <p:spPr/>
        <p:txBody>
          <a:bodyPr/>
          <a:lstStyle/>
          <a:p>
            <a:fld id="{719B84AC-BEC2-49A0-8E51-9B6C4F62243E}" type="slidenum">
              <a:rPr lang="en-US" smtClean="0">
                <a:solidFill>
                  <a:srgbClr val="292929"/>
                </a:solidFill>
                <a:cs typeface="Arial"/>
              </a:rPr>
              <a:pPr/>
              <a:t>44</a:t>
            </a:fld>
            <a:endParaRPr lang="en-US">
              <a:solidFill>
                <a:srgbClr val="292929"/>
              </a:solidFill>
              <a:cs typeface="Arial"/>
            </a:endParaRPr>
          </a:p>
        </p:txBody>
      </p:sp>
    </p:spTree>
    <p:extLst>
      <p:ext uri="{BB962C8B-B14F-4D97-AF65-F5344CB8AC3E}">
        <p14:creationId xmlns:p14="http://schemas.microsoft.com/office/powerpoint/2010/main" val="3140018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B35-8A2D-5348-BC9F-EDC8C5C35B72}"/>
              </a:ext>
            </a:extLst>
          </p:cNvPr>
          <p:cNvSpPr>
            <a:spLocks noGrp="1"/>
          </p:cNvSpPr>
          <p:nvPr>
            <p:ph type="title"/>
          </p:nvPr>
        </p:nvSpPr>
        <p:spPr/>
        <p:txBody>
          <a:bodyPr>
            <a:normAutofit fontScale="90000"/>
          </a:bodyPr>
          <a:lstStyle/>
          <a:p>
            <a:r>
              <a:rPr lang="en-US" dirty="0"/>
              <a:t>Does marijuana reduce opioid use?</a:t>
            </a:r>
            <a:br>
              <a:rPr lang="en-US" dirty="0"/>
            </a:br>
            <a:r>
              <a:rPr lang="en-US" dirty="0"/>
              <a:t>(synthetics and heroin)</a:t>
            </a:r>
          </a:p>
        </p:txBody>
      </p:sp>
      <p:pic>
        <p:nvPicPr>
          <p:cNvPr id="6" name="Content Placeholder 5">
            <a:extLst>
              <a:ext uri="{FF2B5EF4-FFF2-40B4-BE49-F238E27FC236}">
                <a16:creationId xmlns:a16="http://schemas.microsoft.com/office/drawing/2014/main" id="{6675BA4B-1572-9B4D-95A1-CF40DBB4D107}"/>
              </a:ext>
            </a:extLst>
          </p:cNvPr>
          <p:cNvPicPr>
            <a:picLocks noGrp="1" noChangeAspect="1"/>
          </p:cNvPicPr>
          <p:nvPr>
            <p:ph idx="1"/>
          </p:nvPr>
        </p:nvPicPr>
        <p:blipFill>
          <a:blip r:embed="rId2"/>
          <a:stretch>
            <a:fillRect/>
          </a:stretch>
        </p:blipFill>
        <p:spPr>
          <a:xfrm>
            <a:off x="983685" y="2521310"/>
            <a:ext cx="7054168" cy="2982711"/>
          </a:xfrm>
        </p:spPr>
      </p:pic>
      <p:sp>
        <p:nvSpPr>
          <p:cNvPr id="4" name="Slide Number Placeholder 3">
            <a:extLst>
              <a:ext uri="{FF2B5EF4-FFF2-40B4-BE49-F238E27FC236}">
                <a16:creationId xmlns:a16="http://schemas.microsoft.com/office/drawing/2014/main" id="{7C589EA4-39E7-4D43-91C6-1B91C0F1101B}"/>
              </a:ext>
            </a:extLst>
          </p:cNvPr>
          <p:cNvSpPr>
            <a:spLocks noGrp="1"/>
          </p:cNvSpPr>
          <p:nvPr>
            <p:ph type="sldNum" sz="quarter" idx="12"/>
          </p:nvPr>
        </p:nvSpPr>
        <p:spPr/>
        <p:txBody>
          <a:bodyPr/>
          <a:lstStyle/>
          <a:p>
            <a:fld id="{719B84AC-BEC2-49A0-8E51-9B6C4F62243E}" type="slidenum">
              <a:rPr lang="en-US" smtClean="0">
                <a:solidFill>
                  <a:srgbClr val="292929"/>
                </a:solidFill>
                <a:cs typeface="Arial"/>
              </a:rPr>
              <a:pPr/>
              <a:t>45</a:t>
            </a:fld>
            <a:endParaRPr lang="en-US">
              <a:solidFill>
                <a:srgbClr val="292929"/>
              </a:solidFill>
              <a:cs typeface="Arial"/>
            </a:endParaRPr>
          </a:p>
        </p:txBody>
      </p:sp>
      <p:sp>
        <p:nvSpPr>
          <p:cNvPr id="7" name="Left Arrow 6">
            <a:extLst>
              <a:ext uri="{FF2B5EF4-FFF2-40B4-BE49-F238E27FC236}">
                <a16:creationId xmlns:a16="http://schemas.microsoft.com/office/drawing/2014/main" id="{650C1692-BBB9-7B43-A9E8-E776FB041F38}"/>
              </a:ext>
            </a:extLst>
          </p:cNvPr>
          <p:cNvSpPr/>
          <p:nvPr/>
        </p:nvSpPr>
        <p:spPr>
          <a:xfrm rot="1156788">
            <a:off x="5286576" y="3579876"/>
            <a:ext cx="1050216" cy="4320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AA16920D-753A-0148-9FE0-661B5A2CAB5F}"/>
              </a:ext>
            </a:extLst>
          </p:cNvPr>
          <p:cNvSpPr txBox="1"/>
          <p:nvPr/>
        </p:nvSpPr>
        <p:spPr>
          <a:xfrm>
            <a:off x="6508242" y="3826764"/>
            <a:ext cx="1008126" cy="923330"/>
          </a:xfrm>
          <a:prstGeom prst="rect">
            <a:avLst/>
          </a:prstGeom>
          <a:noFill/>
        </p:spPr>
        <p:txBody>
          <a:bodyPr wrap="square" rtlCol="0">
            <a:spAutoFit/>
          </a:bodyPr>
          <a:lstStyle/>
          <a:p>
            <a:r>
              <a:rPr lang="en-US" sz="1350" dirty="0"/>
              <a:t>Mortality in States With MMJ</a:t>
            </a:r>
          </a:p>
          <a:p>
            <a:r>
              <a:rPr lang="en-US" sz="1350" dirty="0"/>
              <a:t>Laws</a:t>
            </a:r>
          </a:p>
        </p:txBody>
      </p:sp>
      <p:sp>
        <p:nvSpPr>
          <p:cNvPr id="3" name="Left Arrow 2">
            <a:extLst>
              <a:ext uri="{FF2B5EF4-FFF2-40B4-BE49-F238E27FC236}">
                <a16:creationId xmlns:a16="http://schemas.microsoft.com/office/drawing/2014/main" id="{F2C81BA4-BBF3-624E-84FB-E884BFA9BE60}"/>
              </a:ext>
            </a:extLst>
          </p:cNvPr>
          <p:cNvSpPr/>
          <p:nvPr/>
        </p:nvSpPr>
        <p:spPr>
          <a:xfrm rot="20289502">
            <a:off x="5285057" y="2843378"/>
            <a:ext cx="1030007" cy="415706"/>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131C62C4-C27F-B447-9332-8CD8307F55E0}"/>
              </a:ext>
            </a:extLst>
          </p:cNvPr>
          <p:cNvSpPr txBox="1"/>
          <p:nvPr/>
        </p:nvSpPr>
        <p:spPr>
          <a:xfrm>
            <a:off x="6508242" y="2718707"/>
            <a:ext cx="1008126" cy="507831"/>
          </a:xfrm>
          <a:prstGeom prst="rect">
            <a:avLst/>
          </a:prstGeom>
          <a:noFill/>
        </p:spPr>
        <p:txBody>
          <a:bodyPr wrap="square" rtlCol="0">
            <a:spAutoFit/>
          </a:bodyPr>
          <a:lstStyle/>
          <a:p>
            <a:r>
              <a:rPr lang="en-US" sz="1350" dirty="0"/>
              <a:t>No MMJ laws</a:t>
            </a:r>
          </a:p>
        </p:txBody>
      </p:sp>
    </p:spTree>
    <p:extLst>
      <p:ext uri="{BB962C8B-B14F-4D97-AF65-F5344CB8AC3E}">
        <p14:creationId xmlns:p14="http://schemas.microsoft.com/office/powerpoint/2010/main" val="3698025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6C24-62BA-6F47-82B6-62BE6130E841}"/>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07255187-CB42-7341-B0B9-1A8DEB9C3473}"/>
              </a:ext>
            </a:extLst>
          </p:cNvPr>
          <p:cNvSpPr>
            <a:spLocks noGrp="1"/>
          </p:cNvSpPr>
          <p:nvPr>
            <p:ph idx="1"/>
          </p:nvPr>
        </p:nvSpPr>
        <p:spPr/>
        <p:txBody>
          <a:bodyPr/>
          <a:lstStyle/>
          <a:p>
            <a:endParaRPr lang="en-US" dirty="0"/>
          </a:p>
          <a:p>
            <a:r>
              <a:rPr lang="en-US" dirty="0"/>
              <a:t>Review of the National Epidemiologic Survey on Alcohol and Related Conditions (NESARC) from 2001 to 2005.</a:t>
            </a:r>
          </a:p>
          <a:p>
            <a:r>
              <a:rPr lang="en-US" dirty="0"/>
              <a:t>Cannabis use INCREASED with opioid prescriptions (and vice versa)</a:t>
            </a:r>
          </a:p>
          <a:p>
            <a:pPr lvl="1"/>
            <a:r>
              <a:rPr lang="en-US" sz="1800" dirty="0" err="1"/>
              <a:t>Olfson</a:t>
            </a:r>
            <a:r>
              <a:rPr lang="en-US" sz="1800" dirty="0"/>
              <a:t> M et al.  Am J Psychiatry 2018 Jan 01; 175(1):  447-53.</a:t>
            </a:r>
          </a:p>
          <a:p>
            <a:endParaRPr lang="en-US" dirty="0"/>
          </a:p>
        </p:txBody>
      </p:sp>
    </p:spTree>
    <p:extLst>
      <p:ext uri="{BB962C8B-B14F-4D97-AF65-F5344CB8AC3E}">
        <p14:creationId xmlns:p14="http://schemas.microsoft.com/office/powerpoint/2010/main" val="631773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6C24-62BA-6F47-82B6-62BE6130E841}"/>
              </a:ext>
            </a:extLst>
          </p:cNvPr>
          <p:cNvSpPr>
            <a:spLocks noGrp="1"/>
          </p:cNvSpPr>
          <p:nvPr>
            <p:ph type="title"/>
          </p:nvPr>
        </p:nvSpPr>
        <p:spPr/>
        <p:txBody>
          <a:bodyPr/>
          <a:lstStyle/>
          <a:p>
            <a:r>
              <a:rPr lang="en-US" dirty="0"/>
              <a:t>Alcohol:  Harm Reduction</a:t>
            </a:r>
          </a:p>
        </p:txBody>
      </p:sp>
      <p:sp>
        <p:nvSpPr>
          <p:cNvPr id="3" name="Content Placeholder 2">
            <a:extLst>
              <a:ext uri="{FF2B5EF4-FFF2-40B4-BE49-F238E27FC236}">
                <a16:creationId xmlns:a16="http://schemas.microsoft.com/office/drawing/2014/main" id="{07255187-CB42-7341-B0B9-1A8DEB9C3473}"/>
              </a:ext>
            </a:extLst>
          </p:cNvPr>
          <p:cNvSpPr>
            <a:spLocks noGrp="1"/>
          </p:cNvSpPr>
          <p:nvPr>
            <p:ph idx="1"/>
          </p:nvPr>
        </p:nvSpPr>
        <p:spPr/>
        <p:txBody>
          <a:bodyPr>
            <a:normAutofit fontScale="92500" lnSpcReduction="10000"/>
          </a:bodyPr>
          <a:lstStyle/>
          <a:p>
            <a:endParaRPr lang="en-US" dirty="0"/>
          </a:p>
          <a:p>
            <a:r>
              <a:rPr lang="en-US" dirty="0"/>
              <a:t>Abstinence is often NOT the goal of many patients who are experiencing use despite harm.</a:t>
            </a:r>
          </a:p>
          <a:p>
            <a:r>
              <a:rPr lang="en-US" dirty="0"/>
              <a:t>Those who were abstinent but relapsed are welcomed at AA meetings, BUT:</a:t>
            </a:r>
          </a:p>
          <a:p>
            <a:r>
              <a:rPr lang="en-US" dirty="0"/>
              <a:t>Those who do not quit drinking are stigmatized at AA meetings, as are patients on M.A.T.</a:t>
            </a:r>
          </a:p>
          <a:p>
            <a:r>
              <a:rPr lang="en-US" dirty="0"/>
              <a:t>Numerous authors have profited with “buy my book” programs for quitting drinking without AA.</a:t>
            </a:r>
          </a:p>
        </p:txBody>
      </p:sp>
    </p:spTree>
    <p:extLst>
      <p:ext uri="{BB962C8B-B14F-4D97-AF65-F5344CB8AC3E}">
        <p14:creationId xmlns:p14="http://schemas.microsoft.com/office/powerpoint/2010/main" val="23785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6C24-62BA-6F47-82B6-62BE6130E841}"/>
              </a:ext>
            </a:extLst>
          </p:cNvPr>
          <p:cNvSpPr>
            <a:spLocks noGrp="1"/>
          </p:cNvSpPr>
          <p:nvPr>
            <p:ph type="title"/>
          </p:nvPr>
        </p:nvSpPr>
        <p:spPr/>
        <p:txBody>
          <a:bodyPr/>
          <a:lstStyle/>
          <a:p>
            <a:r>
              <a:rPr lang="en-US" dirty="0"/>
              <a:t>Alcohol:  Harm Reduction</a:t>
            </a:r>
          </a:p>
        </p:txBody>
      </p:sp>
      <p:sp>
        <p:nvSpPr>
          <p:cNvPr id="3" name="Content Placeholder 2">
            <a:extLst>
              <a:ext uri="{FF2B5EF4-FFF2-40B4-BE49-F238E27FC236}">
                <a16:creationId xmlns:a16="http://schemas.microsoft.com/office/drawing/2014/main" id="{07255187-CB42-7341-B0B9-1A8DEB9C3473}"/>
              </a:ext>
            </a:extLst>
          </p:cNvPr>
          <p:cNvSpPr>
            <a:spLocks noGrp="1"/>
          </p:cNvSpPr>
          <p:nvPr>
            <p:ph idx="1"/>
          </p:nvPr>
        </p:nvSpPr>
        <p:spPr/>
        <p:txBody>
          <a:bodyPr/>
          <a:lstStyle/>
          <a:p>
            <a:endParaRPr lang="en-US" dirty="0"/>
          </a:p>
          <a:p>
            <a:r>
              <a:rPr lang="en-US" dirty="0"/>
              <a:t>Medications for AUD include Naltrexone (oral and injectable), Acamprosate (</a:t>
            </a:r>
            <a:r>
              <a:rPr lang="en-US" dirty="0" err="1"/>
              <a:t>Campral</a:t>
            </a:r>
            <a:r>
              <a:rPr lang="en-US" dirty="0"/>
              <a:t>) and disulfiram (Antabuse).</a:t>
            </a:r>
          </a:p>
          <a:p>
            <a:r>
              <a:rPr lang="en-US" dirty="0"/>
              <a:t>The COMBINE trial showed that ANY pill use (including placebo) decreased alcohol use.</a:t>
            </a:r>
          </a:p>
          <a:p>
            <a:r>
              <a:rPr lang="en-US" dirty="0"/>
              <a:t>These treatments aim for “drinking days” as the primary goal.</a:t>
            </a:r>
          </a:p>
        </p:txBody>
      </p:sp>
    </p:spTree>
    <p:extLst>
      <p:ext uri="{BB962C8B-B14F-4D97-AF65-F5344CB8AC3E}">
        <p14:creationId xmlns:p14="http://schemas.microsoft.com/office/powerpoint/2010/main" val="2724514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421C-693D-AA45-BBE2-B583B0E1C47E}"/>
              </a:ext>
            </a:extLst>
          </p:cNvPr>
          <p:cNvSpPr>
            <a:spLocks noGrp="1"/>
          </p:cNvSpPr>
          <p:nvPr>
            <p:ph type="title"/>
          </p:nvPr>
        </p:nvSpPr>
        <p:spPr/>
        <p:txBody>
          <a:bodyPr>
            <a:normAutofit fontScale="90000"/>
          </a:bodyPr>
          <a:lstStyle/>
          <a:p>
            <a:r>
              <a:rPr lang="en-US" dirty="0"/>
              <a:t>Sinclair Method:</a:t>
            </a:r>
            <a:br>
              <a:rPr lang="en-US" dirty="0"/>
            </a:br>
            <a:r>
              <a:rPr lang="en-US" dirty="0"/>
              <a:t>Extinction</a:t>
            </a:r>
          </a:p>
        </p:txBody>
      </p:sp>
      <p:sp>
        <p:nvSpPr>
          <p:cNvPr id="3" name="Content Placeholder 2">
            <a:extLst>
              <a:ext uri="{FF2B5EF4-FFF2-40B4-BE49-F238E27FC236}">
                <a16:creationId xmlns:a16="http://schemas.microsoft.com/office/drawing/2014/main" id="{10E2BF77-BE5F-4646-8B4B-73A0AE5869F5}"/>
              </a:ext>
            </a:extLst>
          </p:cNvPr>
          <p:cNvSpPr>
            <a:spLocks noGrp="1"/>
          </p:cNvSpPr>
          <p:nvPr>
            <p:ph idx="1"/>
          </p:nvPr>
        </p:nvSpPr>
        <p:spPr/>
        <p:txBody>
          <a:bodyPr/>
          <a:lstStyle/>
          <a:p>
            <a:r>
              <a:rPr lang="en-US" dirty="0"/>
              <a:t>Don’t stop drinking / eating / gambling</a:t>
            </a:r>
          </a:p>
          <a:p>
            <a:r>
              <a:rPr lang="en-US" dirty="0"/>
              <a:t>Take Naltrexone before ”using”</a:t>
            </a:r>
          </a:p>
          <a:p>
            <a:r>
              <a:rPr lang="en-US" dirty="0"/>
              <a:t>Over 12 weeks, extinction will cause decrease in craving-</a:t>
            </a:r>
            <a:r>
              <a:rPr lang="en-US" dirty="0">
                <a:sym typeface="Wingdings" pitchFamily="2" charset="2"/>
              </a:rPr>
              <a:t>decrease in use.</a:t>
            </a:r>
            <a:endParaRPr lang="en-US" dirty="0"/>
          </a:p>
          <a:p>
            <a:r>
              <a:rPr lang="en-US" dirty="0"/>
              <a:t>EXTREMELY unpopular in the U.S.</a:t>
            </a:r>
          </a:p>
        </p:txBody>
      </p:sp>
    </p:spTree>
    <p:extLst>
      <p:ext uri="{BB962C8B-B14F-4D97-AF65-F5344CB8AC3E}">
        <p14:creationId xmlns:p14="http://schemas.microsoft.com/office/powerpoint/2010/main" val="72673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Physiology &amp; Treatment of Addiction</a:t>
            </a:r>
          </a:p>
        </p:txBody>
      </p:sp>
      <p:sp>
        <p:nvSpPr>
          <p:cNvPr id="3" name="Content Placeholder 2"/>
          <p:cNvSpPr>
            <a:spLocks noGrp="1"/>
          </p:cNvSpPr>
          <p:nvPr>
            <p:ph idx="1"/>
          </p:nvPr>
        </p:nvSpPr>
        <p:spPr/>
        <p:txBody>
          <a:bodyPr/>
          <a:lstStyle/>
          <a:p>
            <a:endParaRPr lang="en-US" altLang="en-US" sz="4800" dirty="0"/>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18653690-A189-0945-8C91-ADF74B32387A}" type="slidenum">
              <a:rPr lang="en-US" altLang="en-US" sz="1200">
                <a:solidFill>
                  <a:srgbClr val="3F3F3F"/>
                </a:solidFill>
              </a:rPr>
              <a:pPr/>
              <a:t>5</a:t>
            </a:fld>
            <a:endParaRPr lang="en-US" altLang="en-US" sz="1200">
              <a:solidFill>
                <a:srgbClr val="3F3F3F"/>
              </a:solidFill>
            </a:endParaRPr>
          </a:p>
        </p:txBody>
      </p:sp>
    </p:spTree>
    <p:extLst>
      <p:ext uri="{BB962C8B-B14F-4D97-AF65-F5344CB8AC3E}">
        <p14:creationId xmlns:p14="http://schemas.microsoft.com/office/powerpoint/2010/main" val="459531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421C-693D-AA45-BBE2-B583B0E1C47E}"/>
              </a:ext>
            </a:extLst>
          </p:cNvPr>
          <p:cNvSpPr>
            <a:spLocks noGrp="1"/>
          </p:cNvSpPr>
          <p:nvPr>
            <p:ph type="title"/>
          </p:nvPr>
        </p:nvSpPr>
        <p:spPr/>
        <p:txBody>
          <a:bodyPr>
            <a:normAutofit fontScale="90000"/>
          </a:bodyPr>
          <a:lstStyle/>
          <a:p>
            <a:r>
              <a:rPr lang="en-US" dirty="0"/>
              <a:t>Sinclair Method</a:t>
            </a:r>
            <a:br>
              <a:rPr lang="en-US" dirty="0"/>
            </a:br>
            <a:r>
              <a:rPr lang="en-US" dirty="0"/>
              <a:t>Decrease in craving</a:t>
            </a:r>
          </a:p>
        </p:txBody>
      </p:sp>
      <p:pic>
        <p:nvPicPr>
          <p:cNvPr id="5" name="Content Placeholder 4">
            <a:extLst>
              <a:ext uri="{FF2B5EF4-FFF2-40B4-BE49-F238E27FC236}">
                <a16:creationId xmlns:a16="http://schemas.microsoft.com/office/drawing/2014/main" id="{EFCE13D7-A61B-2646-942F-E8DD7B69F549}"/>
              </a:ext>
            </a:extLst>
          </p:cNvPr>
          <p:cNvPicPr>
            <a:picLocks noGrp="1" noChangeAspect="1"/>
          </p:cNvPicPr>
          <p:nvPr>
            <p:ph idx="1"/>
          </p:nvPr>
        </p:nvPicPr>
        <p:blipFill>
          <a:blip r:embed="rId2"/>
          <a:stretch>
            <a:fillRect/>
          </a:stretch>
        </p:blipFill>
        <p:spPr>
          <a:xfrm>
            <a:off x="2743846" y="2133600"/>
            <a:ext cx="3657895" cy="3932238"/>
          </a:xfrm>
        </p:spPr>
      </p:pic>
    </p:spTree>
    <p:extLst>
      <p:ext uri="{BB962C8B-B14F-4D97-AF65-F5344CB8AC3E}">
        <p14:creationId xmlns:p14="http://schemas.microsoft.com/office/powerpoint/2010/main" val="72235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421C-693D-AA45-BBE2-B583B0E1C47E}"/>
              </a:ext>
            </a:extLst>
          </p:cNvPr>
          <p:cNvSpPr>
            <a:spLocks noGrp="1"/>
          </p:cNvSpPr>
          <p:nvPr>
            <p:ph type="title"/>
          </p:nvPr>
        </p:nvSpPr>
        <p:spPr/>
        <p:txBody>
          <a:bodyPr>
            <a:normAutofit fontScale="90000"/>
          </a:bodyPr>
          <a:lstStyle/>
          <a:p>
            <a:r>
              <a:rPr lang="en-US" dirty="0"/>
              <a:t>Sinclair Method:</a:t>
            </a:r>
            <a:br>
              <a:rPr lang="en-US" dirty="0"/>
            </a:br>
            <a:r>
              <a:rPr lang="en-US" dirty="0"/>
              <a:t>Effectiveness?</a:t>
            </a:r>
          </a:p>
        </p:txBody>
      </p:sp>
      <p:sp>
        <p:nvSpPr>
          <p:cNvPr id="4" name="Content Placeholder 3">
            <a:extLst>
              <a:ext uri="{FF2B5EF4-FFF2-40B4-BE49-F238E27FC236}">
                <a16:creationId xmlns:a16="http://schemas.microsoft.com/office/drawing/2014/main" id="{EDDB00B5-41D4-784E-8CB4-6B6A9CEB56DE}"/>
              </a:ext>
            </a:extLst>
          </p:cNvPr>
          <p:cNvSpPr>
            <a:spLocks noGrp="1"/>
          </p:cNvSpPr>
          <p:nvPr>
            <p:ph idx="1"/>
          </p:nvPr>
        </p:nvSpPr>
        <p:spPr/>
        <p:txBody>
          <a:bodyPr>
            <a:normAutofit fontScale="92500"/>
          </a:bodyPr>
          <a:lstStyle/>
          <a:p>
            <a:r>
              <a:rPr lang="en-US" dirty="0"/>
              <a:t>121 alcoholics were randomized to CBT or supportive therapy AND randomized to Naltrexone or placebo.</a:t>
            </a:r>
          </a:p>
          <a:p>
            <a:r>
              <a:rPr lang="en-US" dirty="0"/>
              <a:t>At the end of the study, Naltrexone did not help the patients in the supportive therapy groups.</a:t>
            </a:r>
          </a:p>
          <a:p>
            <a:r>
              <a:rPr lang="en-US" dirty="0"/>
              <a:t>In the CBT/NTX group, 27% “had no relapses to heavy drinking”, compared to 3% of CBT/placebo</a:t>
            </a:r>
          </a:p>
          <a:p>
            <a:r>
              <a:rPr lang="en-US" sz="1700" dirty="0" err="1"/>
              <a:t>Hainala</a:t>
            </a:r>
            <a:r>
              <a:rPr lang="en-US" sz="1700" dirty="0"/>
              <a:t> P et al (Sinclair D).  Targeted use of Naltrexone without prior detoxification in the treatment of alcohol dependence:  a factorial double blind, placebo controlled trial.  J </a:t>
            </a:r>
            <a:r>
              <a:rPr lang="en-US" sz="1700" dirty="0" err="1"/>
              <a:t>Clin</a:t>
            </a:r>
            <a:r>
              <a:rPr lang="en-US" sz="1700" dirty="0"/>
              <a:t> </a:t>
            </a:r>
            <a:r>
              <a:rPr lang="en-US" sz="1700" dirty="0" err="1"/>
              <a:t>Psychopharmacol</a:t>
            </a:r>
            <a:r>
              <a:rPr lang="en-US" sz="1700" dirty="0"/>
              <a:t> 2001 Jun; 21(3):  287.</a:t>
            </a:r>
          </a:p>
        </p:txBody>
      </p:sp>
    </p:spTree>
    <p:extLst>
      <p:ext uri="{BB962C8B-B14F-4D97-AF65-F5344CB8AC3E}">
        <p14:creationId xmlns:p14="http://schemas.microsoft.com/office/powerpoint/2010/main" val="642599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000" dirty="0"/>
              <a:t>Developed for Families Against Narcotics</a:t>
            </a:r>
          </a:p>
          <a:p>
            <a:r>
              <a:rPr lang="en-US" dirty="0"/>
              <a:t>http://</a:t>
            </a:r>
            <a:r>
              <a:rPr lang="en-US" dirty="0" err="1"/>
              <a:t>www.familiesagainstnarcotics.org</a:t>
            </a:r>
            <a:r>
              <a:rPr lang="en-US" dirty="0"/>
              <a:t>/</a:t>
            </a:r>
            <a:endParaRPr lang="en-US" sz="2000" dirty="0"/>
          </a:p>
        </p:txBody>
      </p:sp>
      <p:sp>
        <p:nvSpPr>
          <p:cNvPr id="3" name="Title 2"/>
          <p:cNvSpPr>
            <a:spLocks noGrp="1"/>
          </p:cNvSpPr>
          <p:nvPr>
            <p:ph type="ctrTitle"/>
          </p:nvPr>
        </p:nvSpPr>
        <p:spPr/>
        <p:txBody>
          <a:bodyPr/>
          <a:lstStyle/>
          <a:p>
            <a:r>
              <a:rPr lang="en-US" dirty="0"/>
              <a:t>The Opioid Epidemic</a:t>
            </a:r>
            <a:br>
              <a:rPr lang="en-US" dirty="0"/>
            </a:br>
            <a:r>
              <a:rPr lang="en-US" dirty="0"/>
              <a:t>&amp; Naloxone (Narcan</a:t>
            </a:r>
            <a:r>
              <a:rPr lang="en-US" baseline="30000" dirty="0"/>
              <a:t>®</a:t>
            </a:r>
            <a:r>
              <a:rPr lang="en-US" dirty="0"/>
              <a:t>) Rescue</a:t>
            </a:r>
          </a:p>
        </p:txBody>
      </p:sp>
    </p:spTree>
    <p:extLst>
      <p:ext uri="{BB962C8B-B14F-4D97-AF65-F5344CB8AC3E}">
        <p14:creationId xmlns:p14="http://schemas.microsoft.com/office/powerpoint/2010/main" val="4194073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Naltrexone vs. Naloxone</a:t>
            </a:r>
          </a:p>
        </p:txBody>
      </p:sp>
      <p:sp>
        <p:nvSpPr>
          <p:cNvPr id="6" name="Text Placeholder 5"/>
          <p:cNvSpPr>
            <a:spLocks noGrp="1"/>
          </p:cNvSpPr>
          <p:nvPr>
            <p:ph type="body" idx="1"/>
          </p:nvPr>
        </p:nvSpPr>
        <p:spPr/>
        <p:txBody>
          <a:bodyPr/>
          <a:lstStyle/>
          <a:p>
            <a:r>
              <a:rPr lang="en-US" dirty="0"/>
              <a:t>Naltrexone	</a:t>
            </a:r>
          </a:p>
        </p:txBody>
      </p:sp>
      <p:sp>
        <p:nvSpPr>
          <p:cNvPr id="7" name="Content Placeholder 6"/>
          <p:cNvSpPr>
            <a:spLocks noGrp="1"/>
          </p:cNvSpPr>
          <p:nvPr>
            <p:ph sz="half" idx="2"/>
          </p:nvPr>
        </p:nvSpPr>
        <p:spPr/>
        <p:txBody>
          <a:bodyPr>
            <a:normAutofit lnSpcReduction="10000"/>
          </a:bodyPr>
          <a:lstStyle/>
          <a:p>
            <a:r>
              <a:rPr lang="en-US" dirty="0"/>
              <a:t>Oral (</a:t>
            </a:r>
            <a:r>
              <a:rPr lang="en-US" dirty="0" err="1"/>
              <a:t>Rivea</a:t>
            </a:r>
            <a:r>
              <a:rPr lang="en-US" baseline="30000" dirty="0"/>
              <a:t>®</a:t>
            </a:r>
            <a:r>
              <a:rPr lang="en-US" dirty="0"/>
              <a:t>) or IM (Vivitrol</a:t>
            </a:r>
            <a:r>
              <a:rPr lang="en-US" baseline="30000" dirty="0"/>
              <a:t>®</a:t>
            </a:r>
            <a:r>
              <a:rPr lang="en-US" dirty="0"/>
              <a:t>)</a:t>
            </a:r>
          </a:p>
          <a:p>
            <a:r>
              <a:rPr lang="en-US" dirty="0"/>
              <a:t>Slow onset</a:t>
            </a:r>
          </a:p>
          <a:p>
            <a:r>
              <a:rPr lang="en-US" dirty="0"/>
              <a:t>Long acting (hours to weeks)</a:t>
            </a:r>
          </a:p>
          <a:p>
            <a:r>
              <a:rPr lang="en-US" dirty="0"/>
              <a:t>Tightest binding to brain</a:t>
            </a:r>
          </a:p>
          <a:p>
            <a:r>
              <a:rPr lang="en-US" dirty="0"/>
              <a:t>Used for PREVENTION of overdose (FDA)</a:t>
            </a:r>
          </a:p>
        </p:txBody>
      </p:sp>
      <p:sp>
        <p:nvSpPr>
          <p:cNvPr id="8" name="Text Placeholder 7"/>
          <p:cNvSpPr>
            <a:spLocks noGrp="1"/>
          </p:cNvSpPr>
          <p:nvPr>
            <p:ph type="body" sz="quarter" idx="3"/>
          </p:nvPr>
        </p:nvSpPr>
        <p:spPr/>
        <p:txBody>
          <a:bodyPr/>
          <a:lstStyle/>
          <a:p>
            <a:r>
              <a:rPr lang="en-US" dirty="0"/>
              <a:t>Naloxone</a:t>
            </a:r>
          </a:p>
        </p:txBody>
      </p:sp>
      <p:sp>
        <p:nvSpPr>
          <p:cNvPr id="9" name="Content Placeholder 8"/>
          <p:cNvSpPr>
            <a:spLocks noGrp="1"/>
          </p:cNvSpPr>
          <p:nvPr>
            <p:ph sz="quarter" idx="4"/>
          </p:nvPr>
        </p:nvSpPr>
        <p:spPr/>
        <p:txBody>
          <a:bodyPr>
            <a:normAutofit/>
          </a:bodyPr>
          <a:lstStyle/>
          <a:p>
            <a:r>
              <a:rPr lang="en-US" dirty="0"/>
              <a:t>IV, IM, SC or IN (Narcan</a:t>
            </a:r>
            <a:r>
              <a:rPr lang="en-US" baseline="30000" dirty="0"/>
              <a:t>®</a:t>
            </a:r>
            <a:r>
              <a:rPr lang="en-US" dirty="0"/>
              <a:t>, </a:t>
            </a:r>
            <a:r>
              <a:rPr lang="en-US" dirty="0" err="1"/>
              <a:t>Evzio</a:t>
            </a:r>
            <a:r>
              <a:rPr lang="en-US" baseline="30000" dirty="0"/>
              <a:t>®)</a:t>
            </a:r>
            <a:endParaRPr lang="en-US" dirty="0"/>
          </a:p>
          <a:p>
            <a:r>
              <a:rPr lang="en-US" dirty="0"/>
              <a:t>Rapid Onset</a:t>
            </a:r>
          </a:p>
          <a:p>
            <a:r>
              <a:rPr lang="en-US" dirty="0"/>
              <a:t>Short acting (minutes)</a:t>
            </a:r>
          </a:p>
          <a:p>
            <a:r>
              <a:rPr lang="en-US" dirty="0"/>
              <a:t>Less tightly bound</a:t>
            </a:r>
          </a:p>
          <a:p>
            <a:r>
              <a:rPr lang="en-US" dirty="0"/>
              <a:t>Used for TREATMENT of overdose (FDA)</a:t>
            </a:r>
          </a:p>
        </p:txBody>
      </p:sp>
      <p:sp>
        <p:nvSpPr>
          <p:cNvPr id="4" name="Slide Number Placeholder 3"/>
          <p:cNvSpPr>
            <a:spLocks noGrp="1"/>
          </p:cNvSpPr>
          <p:nvPr>
            <p:ph type="sldNum" sz="quarter" idx="12"/>
          </p:nvPr>
        </p:nvSpPr>
        <p:spPr/>
        <p:txBody>
          <a:bodyPr/>
          <a:lstStyle/>
          <a:p>
            <a:fld id="{719B84AC-BEC2-49A0-8E51-9B6C4F62243E}" type="slidenum">
              <a:rPr lang="en-US" smtClean="0"/>
              <a:pPr/>
              <a:t>53</a:t>
            </a:fld>
            <a:endParaRPr lang="en-US"/>
          </a:p>
        </p:txBody>
      </p:sp>
    </p:spTree>
    <p:extLst>
      <p:ext uri="{BB962C8B-B14F-4D97-AF65-F5344CB8AC3E}">
        <p14:creationId xmlns:p14="http://schemas.microsoft.com/office/powerpoint/2010/main" val="835081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Narcan NOT Do?</a:t>
            </a:r>
          </a:p>
        </p:txBody>
      </p:sp>
      <p:sp>
        <p:nvSpPr>
          <p:cNvPr id="3" name="Content Placeholder 2"/>
          <p:cNvSpPr>
            <a:spLocks noGrp="1"/>
          </p:cNvSpPr>
          <p:nvPr>
            <p:ph idx="1"/>
          </p:nvPr>
        </p:nvSpPr>
        <p:spPr/>
        <p:txBody>
          <a:bodyPr/>
          <a:lstStyle/>
          <a:p>
            <a:r>
              <a:rPr lang="en-US" sz="2800" dirty="0">
                <a:solidFill>
                  <a:srgbClr val="000000"/>
                </a:solidFill>
                <a:ea typeface="Arial"/>
              </a:rPr>
              <a:t>It will not reverse an overdose from alcohol, sedatives (Benzodiazepines such as Xanax, Valium and Klonopin), muscle relaxants, or stimulants like Cocaine or Amphetamines.  </a:t>
            </a:r>
          </a:p>
          <a:p>
            <a:r>
              <a:rPr lang="en-US" sz="2800" dirty="0">
                <a:solidFill>
                  <a:srgbClr val="000000"/>
                </a:solidFill>
                <a:ea typeface="Arial"/>
              </a:rPr>
              <a:t>If there is more than one drug involved  (usually Benzodiazepines and Opioids), it may partially revive the patient until EMS arrives.</a:t>
            </a:r>
          </a:p>
          <a:p>
            <a:endParaRPr lang="en-US" dirty="0"/>
          </a:p>
        </p:txBody>
      </p:sp>
    </p:spTree>
    <p:extLst>
      <p:ext uri="{BB962C8B-B14F-4D97-AF65-F5344CB8AC3E}">
        <p14:creationId xmlns:p14="http://schemas.microsoft.com/office/powerpoint/2010/main" val="3081623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sz="quarter"/>
          </p:nvPr>
        </p:nvSpPr>
        <p:spPr/>
        <p:txBody>
          <a:bodyPr/>
          <a:lstStyle/>
          <a:p>
            <a:r>
              <a:rPr lang="en-US" dirty="0"/>
              <a:t>Naloxone formulations:</a:t>
            </a:r>
          </a:p>
        </p:txBody>
      </p:sp>
      <p:pic>
        <p:nvPicPr>
          <p:cNvPr id="13" name="Content Placeholder 12" descr="IM naloxone.jpeg"/>
          <p:cNvPicPr>
            <a:picLocks noGrp="1" noChangeAspect="1"/>
          </p:cNvPicPr>
          <p:nvPr>
            <p:ph sz="quarter" idx="1"/>
          </p:nvPr>
        </p:nvPicPr>
        <p:blipFill>
          <a:blip r:embed="rId2">
            <a:extLst>
              <a:ext uri="{28A0092B-C50C-407E-A947-70E740481C1C}">
                <a14:useLocalDpi xmlns:a14="http://schemas.microsoft.com/office/drawing/2010/main" val="0"/>
              </a:ext>
            </a:extLst>
          </a:blip>
          <a:srcRect l="-23862" r="-23862"/>
          <a:stretch>
            <a:fillRect/>
          </a:stretch>
        </p:blipFill>
        <p:spPr/>
      </p:pic>
      <p:pic>
        <p:nvPicPr>
          <p:cNvPr id="14" name="Content Placeholder 13" descr="Evzio.jpeg"/>
          <p:cNvPicPr>
            <a:picLocks noGrp="1" noChangeAspect="1"/>
          </p:cNvPicPr>
          <p:nvPr>
            <p:ph sz="quarter" idx="2"/>
          </p:nvPr>
        </p:nvPicPr>
        <p:blipFill>
          <a:blip r:embed="rId3">
            <a:extLst>
              <a:ext uri="{28A0092B-C50C-407E-A947-70E740481C1C}">
                <a14:useLocalDpi xmlns:a14="http://schemas.microsoft.com/office/drawing/2010/main" val="0"/>
              </a:ext>
            </a:extLst>
          </a:blip>
          <a:srcRect l="-103971" r="-103971"/>
          <a:stretch>
            <a:fillRect/>
          </a:stretch>
        </p:blipFill>
        <p:spPr/>
      </p:pic>
      <p:pic>
        <p:nvPicPr>
          <p:cNvPr id="16" name="Content Placeholder 15" descr="Olive.1.19.15.pdf"/>
          <p:cNvPicPr>
            <a:picLocks noGrp="1" noChangeAspect="1"/>
          </p:cNvPicPr>
          <p:nvPr>
            <p:ph sz="quarter" idx="4"/>
          </p:nvPr>
        </p:nvPicPr>
        <p:blipFill>
          <a:blip r:embed="rId4">
            <a:extLst>
              <a:ext uri="{28A0092B-C50C-407E-A947-70E740481C1C}">
                <a14:useLocalDpi xmlns:a14="http://schemas.microsoft.com/office/drawing/2010/main" val="0"/>
              </a:ext>
            </a:extLst>
          </a:blip>
          <a:srcRect t="29612" b="29612"/>
          <a:stretch>
            <a:fillRect/>
          </a:stretch>
        </p:blipFill>
        <p:spPr/>
      </p:pic>
      <p:sp>
        <p:nvSpPr>
          <p:cNvPr id="7" name="Slide Number Placeholder 6"/>
          <p:cNvSpPr>
            <a:spLocks noGrp="1"/>
          </p:cNvSpPr>
          <p:nvPr>
            <p:ph type="sldNum" sz="quarter" idx="12"/>
          </p:nvPr>
        </p:nvSpPr>
        <p:spPr/>
        <p:txBody>
          <a:bodyPr/>
          <a:lstStyle/>
          <a:p>
            <a:fld id="{D998A6DC-F1C0-4A7E-8C61-4642922A19AB}" type="slidenum">
              <a:rPr lang="en-US" smtClean="0"/>
              <a:pPr/>
              <a:t>55</a:t>
            </a:fld>
            <a:endParaRPr lang="en-US"/>
          </a:p>
        </p:txBody>
      </p:sp>
      <p:pic>
        <p:nvPicPr>
          <p:cNvPr id="5" name="Content Placeholder 4">
            <a:extLst>
              <a:ext uri="{FF2B5EF4-FFF2-40B4-BE49-F238E27FC236}">
                <a16:creationId xmlns:a16="http://schemas.microsoft.com/office/drawing/2014/main" id="{520A5052-D442-9B4E-886C-DB6348611228}"/>
              </a:ext>
            </a:extLst>
          </p:cNvPr>
          <p:cNvPicPr>
            <a:picLocks noGrp="1" noChangeAspect="1"/>
          </p:cNvPicPr>
          <p:nvPr>
            <p:ph sz="quarter" idx="3"/>
          </p:nvPr>
        </p:nvPicPr>
        <p:blipFill>
          <a:blip r:embed="rId5"/>
          <a:stretch>
            <a:fillRect/>
          </a:stretch>
        </p:blipFill>
        <p:spPr>
          <a:xfrm>
            <a:off x="1573499" y="4114800"/>
            <a:ext cx="2506089" cy="1981200"/>
          </a:xfrm>
        </p:spPr>
      </p:pic>
    </p:spTree>
    <p:extLst>
      <p:ext uri="{BB962C8B-B14F-4D97-AF65-F5344CB8AC3E}">
        <p14:creationId xmlns:p14="http://schemas.microsoft.com/office/powerpoint/2010/main" val="4232413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Greatest Risk?</a:t>
            </a:r>
          </a:p>
        </p:txBody>
      </p:sp>
      <p:sp>
        <p:nvSpPr>
          <p:cNvPr id="3" name="Content Placeholder 2"/>
          <p:cNvSpPr>
            <a:spLocks noGrp="1"/>
          </p:cNvSpPr>
          <p:nvPr>
            <p:ph idx="1"/>
          </p:nvPr>
        </p:nvSpPr>
        <p:spPr/>
        <p:txBody>
          <a:bodyPr/>
          <a:lstStyle/>
          <a:p>
            <a:r>
              <a:rPr lang="en-US" b="1" dirty="0"/>
              <a:t>Abstinence &gt; 2 weeks</a:t>
            </a:r>
            <a:r>
              <a:rPr lang="en-US" dirty="0"/>
              <a:t>:  treatment; jail; relapse.</a:t>
            </a:r>
          </a:p>
          <a:p>
            <a:r>
              <a:rPr lang="en-US" b="1" dirty="0"/>
              <a:t>Discontinuing MA</a:t>
            </a:r>
            <a:r>
              <a:rPr lang="en-US" dirty="0"/>
              <a:t>T:  methadone; buprenorphine; Vivitrol</a:t>
            </a:r>
            <a:r>
              <a:rPr lang="en-US" baseline="30000" dirty="0"/>
              <a:t>®</a:t>
            </a:r>
            <a:r>
              <a:rPr lang="en-US" dirty="0"/>
              <a:t> (naltrexone).  (</a:t>
            </a:r>
            <a:r>
              <a:rPr lang="en-US" dirty="0" err="1"/>
              <a:t>Volkow</a:t>
            </a:r>
            <a:r>
              <a:rPr lang="en-US" dirty="0"/>
              <a:t> 2014:  50% </a:t>
            </a:r>
            <a:r>
              <a:rPr lang="en-US" dirty="0" err="1"/>
              <a:t>decr</a:t>
            </a:r>
            <a:r>
              <a:rPr lang="en-US" dirty="0"/>
              <a:t> in OD deaths with MAT)</a:t>
            </a:r>
          </a:p>
          <a:p>
            <a:r>
              <a:rPr lang="en-US" b="1" dirty="0"/>
              <a:t>Mixing opioids with sedatives</a:t>
            </a:r>
            <a:r>
              <a:rPr lang="en-US" dirty="0"/>
              <a:t>:  alcohol, benzodiazepines, muscle relaxers</a:t>
            </a:r>
          </a:p>
          <a:p>
            <a:r>
              <a:rPr lang="en-US" b="1" dirty="0">
                <a:solidFill>
                  <a:srgbClr val="C00000"/>
                </a:solidFill>
              </a:rPr>
              <a:t>FENTANYL</a:t>
            </a:r>
          </a:p>
          <a:p>
            <a:endParaRPr lang="en-US" dirty="0"/>
          </a:p>
        </p:txBody>
      </p:sp>
      <p:sp>
        <p:nvSpPr>
          <p:cNvPr id="4" name="Slide Number Placeholder 3"/>
          <p:cNvSpPr>
            <a:spLocks noGrp="1"/>
          </p:cNvSpPr>
          <p:nvPr>
            <p:ph type="sldNum" sz="quarter" idx="12"/>
          </p:nvPr>
        </p:nvSpPr>
        <p:spPr/>
        <p:txBody>
          <a:bodyPr/>
          <a:lstStyle/>
          <a:p>
            <a:fld id="{719B84AC-BEC2-49A0-8E51-9B6C4F62243E}" type="slidenum">
              <a:rPr lang="en-US" smtClean="0"/>
              <a:pPr/>
              <a:t>56</a:t>
            </a:fld>
            <a:endParaRPr lang="en-US"/>
          </a:p>
        </p:txBody>
      </p:sp>
    </p:spTree>
    <p:extLst>
      <p:ext uri="{BB962C8B-B14F-4D97-AF65-F5344CB8AC3E}">
        <p14:creationId xmlns:p14="http://schemas.microsoft.com/office/powerpoint/2010/main" val="4090526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6283-D352-0945-973A-D5838B653793}"/>
              </a:ext>
            </a:extLst>
          </p:cNvPr>
          <p:cNvSpPr>
            <a:spLocks noGrp="1"/>
          </p:cNvSpPr>
          <p:nvPr>
            <p:ph type="title"/>
          </p:nvPr>
        </p:nvSpPr>
        <p:spPr/>
        <p:txBody>
          <a:bodyPr/>
          <a:lstStyle/>
          <a:p>
            <a:r>
              <a:rPr lang="en-US" dirty="0"/>
              <a:t>“Lazarus Party”</a:t>
            </a:r>
          </a:p>
        </p:txBody>
      </p:sp>
      <p:pic>
        <p:nvPicPr>
          <p:cNvPr id="5" name="Content Placeholder 4">
            <a:extLst>
              <a:ext uri="{FF2B5EF4-FFF2-40B4-BE49-F238E27FC236}">
                <a16:creationId xmlns:a16="http://schemas.microsoft.com/office/drawing/2014/main" id="{3E6A747A-2110-0742-AEF8-1597A0924667}"/>
              </a:ext>
            </a:extLst>
          </p:cNvPr>
          <p:cNvPicPr>
            <a:picLocks noGrp="1" noChangeAspect="1"/>
          </p:cNvPicPr>
          <p:nvPr>
            <p:ph idx="1"/>
          </p:nvPr>
        </p:nvPicPr>
        <p:blipFill>
          <a:blip r:embed="rId2"/>
          <a:stretch>
            <a:fillRect/>
          </a:stretch>
        </p:blipFill>
        <p:spPr>
          <a:xfrm>
            <a:off x="2027582" y="1377919"/>
            <a:ext cx="4844743" cy="4807188"/>
          </a:xfrm>
        </p:spPr>
      </p:pic>
    </p:spTree>
    <p:extLst>
      <p:ext uri="{BB962C8B-B14F-4D97-AF65-F5344CB8AC3E}">
        <p14:creationId xmlns:p14="http://schemas.microsoft.com/office/powerpoint/2010/main" val="2231536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3E53-952B-164F-B8BB-B5B623DE76AD}"/>
              </a:ext>
            </a:extLst>
          </p:cNvPr>
          <p:cNvSpPr>
            <a:spLocks noGrp="1"/>
          </p:cNvSpPr>
          <p:nvPr>
            <p:ph type="title"/>
          </p:nvPr>
        </p:nvSpPr>
        <p:spPr/>
        <p:txBody>
          <a:bodyPr>
            <a:normAutofit fontScale="90000"/>
          </a:bodyPr>
          <a:lstStyle/>
          <a:p>
            <a:r>
              <a:rPr lang="en-US" dirty="0"/>
              <a:t>Does Narcan increase heroin use?</a:t>
            </a:r>
          </a:p>
        </p:txBody>
      </p:sp>
      <p:sp>
        <p:nvSpPr>
          <p:cNvPr id="3" name="Content Placeholder 2">
            <a:extLst>
              <a:ext uri="{FF2B5EF4-FFF2-40B4-BE49-F238E27FC236}">
                <a16:creationId xmlns:a16="http://schemas.microsoft.com/office/drawing/2014/main" id="{46B1C72D-820D-9C4B-81A6-BA7277E1C481}"/>
              </a:ext>
            </a:extLst>
          </p:cNvPr>
          <p:cNvSpPr>
            <a:spLocks noGrp="1"/>
          </p:cNvSpPr>
          <p:nvPr>
            <p:ph idx="1"/>
          </p:nvPr>
        </p:nvSpPr>
        <p:spPr/>
        <p:txBody>
          <a:bodyPr/>
          <a:lstStyle/>
          <a:p>
            <a:r>
              <a:rPr lang="en-US" dirty="0"/>
              <a:t>Doe-Simkins M et al.  </a:t>
            </a:r>
            <a:r>
              <a:rPr lang="en-US" u="sng" dirty="0"/>
              <a:t>OD rescues by trained and untrained participants and change in among opioid substance using participants in overdose education and naloxone distribution programs:  a retrospective cohort study. </a:t>
            </a:r>
            <a:r>
              <a:rPr lang="en-US" dirty="0"/>
              <a:t> BMC Public Health 2014, 14:  297</a:t>
            </a:r>
          </a:p>
          <a:p>
            <a:r>
              <a:rPr lang="en-US" dirty="0"/>
              <a:t>Found </a:t>
            </a:r>
            <a:r>
              <a:rPr lang="en-US" b="1" u="sng" dirty="0"/>
              <a:t>no difference </a:t>
            </a:r>
            <a:r>
              <a:rPr lang="en-US" dirty="0"/>
              <a:t>in who gave the Narcan  and </a:t>
            </a:r>
            <a:r>
              <a:rPr lang="en-US" b="1" u="sng" dirty="0"/>
              <a:t>no overall increase </a:t>
            </a:r>
            <a:r>
              <a:rPr lang="en-US" dirty="0"/>
              <a:t>in heroin use.</a:t>
            </a:r>
          </a:p>
        </p:txBody>
      </p:sp>
    </p:spTree>
    <p:extLst>
      <p:ext uri="{BB962C8B-B14F-4D97-AF65-F5344CB8AC3E}">
        <p14:creationId xmlns:p14="http://schemas.microsoft.com/office/powerpoint/2010/main" val="310262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3E53-952B-164F-B8BB-B5B623DE76AD}"/>
              </a:ext>
            </a:extLst>
          </p:cNvPr>
          <p:cNvSpPr>
            <a:spLocks noGrp="1"/>
          </p:cNvSpPr>
          <p:nvPr>
            <p:ph type="title"/>
          </p:nvPr>
        </p:nvSpPr>
        <p:spPr/>
        <p:txBody>
          <a:bodyPr>
            <a:normAutofit fontScale="90000"/>
          </a:bodyPr>
          <a:lstStyle/>
          <a:p>
            <a:r>
              <a:rPr lang="en-US" dirty="0"/>
              <a:t>Does Narcan decrease mortality?</a:t>
            </a:r>
          </a:p>
        </p:txBody>
      </p:sp>
      <p:sp>
        <p:nvSpPr>
          <p:cNvPr id="3" name="Content Placeholder 2">
            <a:extLst>
              <a:ext uri="{FF2B5EF4-FFF2-40B4-BE49-F238E27FC236}">
                <a16:creationId xmlns:a16="http://schemas.microsoft.com/office/drawing/2014/main" id="{46B1C72D-820D-9C4B-81A6-BA7277E1C481}"/>
              </a:ext>
            </a:extLst>
          </p:cNvPr>
          <p:cNvSpPr>
            <a:spLocks noGrp="1"/>
          </p:cNvSpPr>
          <p:nvPr>
            <p:ph idx="1"/>
          </p:nvPr>
        </p:nvSpPr>
        <p:spPr/>
        <p:txBody>
          <a:bodyPr/>
          <a:lstStyle/>
          <a:p>
            <a:r>
              <a:rPr lang="en-US" dirty="0"/>
              <a:t>Walley A et al.  </a:t>
            </a:r>
            <a:r>
              <a:rPr lang="en-US" u="sng" dirty="0"/>
              <a:t>Opioid OD rates and implementation of OD education and nasal naloxone distribution in Massachusetts:  interrupted time series analysis.  </a:t>
            </a:r>
            <a:r>
              <a:rPr lang="en-US" dirty="0"/>
              <a:t>BMJ 2013; 346: f174.</a:t>
            </a:r>
          </a:p>
          <a:p>
            <a:r>
              <a:rPr lang="en-US" dirty="0"/>
              <a:t>Mortality rates were </a:t>
            </a:r>
            <a:r>
              <a:rPr lang="en-US" b="1" u="sng" dirty="0"/>
              <a:t>decreased to ~0.75 rate ratio</a:t>
            </a:r>
            <a:r>
              <a:rPr lang="en-US" dirty="0"/>
              <a:t>.</a:t>
            </a:r>
          </a:p>
        </p:txBody>
      </p:sp>
    </p:spTree>
    <p:extLst>
      <p:ext uri="{BB962C8B-B14F-4D97-AF65-F5344CB8AC3E}">
        <p14:creationId xmlns:p14="http://schemas.microsoft.com/office/powerpoint/2010/main" val="376625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Physiology &amp; Treatment of Addiction</a:t>
            </a:r>
          </a:p>
        </p:txBody>
      </p:sp>
      <p:sp>
        <p:nvSpPr>
          <p:cNvPr id="3" name="Content Placeholder 2"/>
          <p:cNvSpPr>
            <a:spLocks noGrp="1"/>
          </p:cNvSpPr>
          <p:nvPr>
            <p:ph idx="1"/>
          </p:nvPr>
        </p:nvSpPr>
        <p:spPr/>
        <p:txBody>
          <a:bodyPr/>
          <a:lstStyle/>
          <a:p>
            <a:r>
              <a:rPr lang="en-US" altLang="en-US" sz="4800"/>
              <a:t>“He’s Very Depressing”</a:t>
            </a:r>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18653690-A189-0945-8C91-ADF74B32387A}" type="slidenum">
              <a:rPr lang="en-US" altLang="en-US" sz="1200">
                <a:solidFill>
                  <a:srgbClr val="3F3F3F"/>
                </a:solidFill>
              </a:rPr>
              <a:pPr/>
              <a:t>6</a:t>
            </a:fld>
            <a:endParaRPr lang="en-US" altLang="en-US" sz="1200">
              <a:solidFill>
                <a:srgbClr val="3F3F3F"/>
              </a:solidFill>
            </a:endParaRPr>
          </a:p>
        </p:txBody>
      </p:sp>
    </p:spTree>
    <p:extLst>
      <p:ext uri="{BB962C8B-B14F-4D97-AF65-F5344CB8AC3E}">
        <p14:creationId xmlns:p14="http://schemas.microsoft.com/office/powerpoint/2010/main" val="47084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34CA-69A3-3C43-AA6F-969A6C8D669E}"/>
              </a:ext>
            </a:extLst>
          </p:cNvPr>
          <p:cNvSpPr>
            <a:spLocks noGrp="1"/>
          </p:cNvSpPr>
          <p:nvPr>
            <p:ph type="title"/>
          </p:nvPr>
        </p:nvSpPr>
        <p:spPr/>
        <p:txBody>
          <a:bodyPr>
            <a:normAutofit fontScale="90000"/>
          </a:bodyPr>
          <a:lstStyle/>
          <a:p>
            <a:r>
              <a:rPr lang="en-US" dirty="0"/>
              <a:t>Another way of looking at Narcan….</a:t>
            </a:r>
          </a:p>
        </p:txBody>
      </p:sp>
      <p:pic>
        <p:nvPicPr>
          <p:cNvPr id="5" name="Content Placeholder 4">
            <a:extLst>
              <a:ext uri="{FF2B5EF4-FFF2-40B4-BE49-F238E27FC236}">
                <a16:creationId xmlns:a16="http://schemas.microsoft.com/office/drawing/2014/main" id="{850C7220-92B4-C04B-A166-724FDCA69D32}"/>
              </a:ext>
            </a:extLst>
          </p:cNvPr>
          <p:cNvPicPr>
            <a:picLocks noGrp="1" noChangeAspect="1"/>
          </p:cNvPicPr>
          <p:nvPr>
            <p:ph idx="1"/>
          </p:nvPr>
        </p:nvPicPr>
        <p:blipFill>
          <a:blip r:embed="rId2"/>
          <a:stretch>
            <a:fillRect/>
          </a:stretch>
        </p:blipFill>
        <p:spPr>
          <a:xfrm>
            <a:off x="900113" y="1938093"/>
            <a:ext cx="7038594" cy="3985641"/>
          </a:xfrm>
        </p:spPr>
      </p:pic>
    </p:spTree>
    <p:extLst>
      <p:ext uri="{BB962C8B-B14F-4D97-AF65-F5344CB8AC3E}">
        <p14:creationId xmlns:p14="http://schemas.microsoft.com/office/powerpoint/2010/main" val="2410140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867158-15A3-8749-87CA-2DAC75DDF0A3}"/>
              </a:ext>
            </a:extLst>
          </p:cNvPr>
          <p:cNvSpPr>
            <a:spLocks noGrp="1"/>
          </p:cNvSpPr>
          <p:nvPr>
            <p:ph type="title"/>
          </p:nvPr>
        </p:nvSpPr>
        <p:spPr/>
        <p:txBody>
          <a:bodyPr>
            <a:normAutofit fontScale="90000"/>
          </a:bodyPr>
          <a:lstStyle/>
          <a:p>
            <a:r>
              <a:rPr lang="en-US" dirty="0"/>
              <a:t>Downside of </a:t>
            </a:r>
            <a:r>
              <a:rPr lang="en-US" dirty="0" err="1"/>
              <a:t>Narcan</a:t>
            </a:r>
            <a:r>
              <a:rPr lang="en-US" dirty="0"/>
              <a:t> Rescue:  the “White Paper”</a:t>
            </a:r>
          </a:p>
        </p:txBody>
      </p:sp>
      <p:pic>
        <p:nvPicPr>
          <p:cNvPr id="10" name="Content Placeholder 9">
            <a:extLst>
              <a:ext uri="{FF2B5EF4-FFF2-40B4-BE49-F238E27FC236}">
                <a16:creationId xmlns:a16="http://schemas.microsoft.com/office/drawing/2014/main" id="{B4F205A6-E5C7-5547-924D-77582704CB6C}"/>
              </a:ext>
            </a:extLst>
          </p:cNvPr>
          <p:cNvPicPr>
            <a:picLocks noGrp="1" noChangeAspect="1"/>
          </p:cNvPicPr>
          <p:nvPr>
            <p:ph idx="1"/>
          </p:nvPr>
        </p:nvPicPr>
        <p:blipFill>
          <a:blip r:embed="rId2"/>
          <a:stretch>
            <a:fillRect/>
          </a:stretch>
        </p:blipFill>
        <p:spPr>
          <a:xfrm>
            <a:off x="846621" y="2163536"/>
            <a:ext cx="8434982" cy="2861111"/>
          </a:xfrm>
        </p:spPr>
      </p:pic>
    </p:spTree>
    <p:extLst>
      <p:ext uri="{BB962C8B-B14F-4D97-AF65-F5344CB8AC3E}">
        <p14:creationId xmlns:p14="http://schemas.microsoft.com/office/powerpoint/2010/main" val="2125287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Achieving Abstinence with  M.A.T.</a:t>
            </a:r>
          </a:p>
        </p:txBody>
      </p:sp>
      <p:sp>
        <p:nvSpPr>
          <p:cNvPr id="3" name="Content Placeholder 2"/>
          <p:cNvSpPr>
            <a:spLocks noGrp="1"/>
          </p:cNvSpPr>
          <p:nvPr>
            <p:ph idx="1"/>
          </p:nvPr>
        </p:nvSpPr>
        <p:spPr/>
        <p:txBody>
          <a:bodyPr>
            <a:normAutofit fontScale="92500" lnSpcReduction="20000"/>
          </a:bodyPr>
          <a:lstStyle/>
          <a:p>
            <a:r>
              <a:rPr lang="en-US" altLang="en-US" dirty="0"/>
              <a:t>= absence of the drug</a:t>
            </a:r>
          </a:p>
          <a:p>
            <a:r>
              <a:rPr lang="en-US" altLang="en-US" dirty="0"/>
              <a:t>Often measured by drug screens OR self report</a:t>
            </a:r>
          </a:p>
          <a:p>
            <a:r>
              <a:rPr lang="en-US" altLang="en-US" dirty="0"/>
              <a:t>Can apply to either ALL drugs or just the drug being treated (i.e., opioids)</a:t>
            </a:r>
          </a:p>
          <a:p>
            <a:pPr lvl="1"/>
            <a:r>
              <a:rPr lang="en-US" altLang="en-US" dirty="0"/>
              <a:t>I.e., High rate of cocaine use in methadone clinics</a:t>
            </a:r>
          </a:p>
          <a:p>
            <a:pPr lvl="1"/>
            <a:r>
              <a:rPr lang="en-US" altLang="en-US" dirty="0"/>
              <a:t>Difficult to separate out from harm reduction</a:t>
            </a:r>
          </a:p>
          <a:p>
            <a:r>
              <a:rPr lang="en-US" altLang="en-US" dirty="0"/>
              <a:t>Monitoring of illicit drug use is either poorly done or not at all ( i.e., using breathalyzer for alcohol)</a:t>
            </a:r>
          </a:p>
          <a:p>
            <a:r>
              <a:rPr lang="en-US" altLang="en-US" dirty="0"/>
              <a:t>Treatment can be medication or medication + psychosocial treatment.</a:t>
            </a:r>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79FAB136-E428-364D-903E-7BA7B724986E}" type="slidenum">
              <a:rPr lang="en-US" altLang="en-US" sz="1200">
                <a:solidFill>
                  <a:srgbClr val="3F3F3F"/>
                </a:solidFill>
              </a:rPr>
              <a:pPr/>
              <a:t>62</a:t>
            </a:fld>
            <a:endParaRPr lang="en-US" altLang="en-US" sz="1200">
              <a:solidFill>
                <a:srgbClr val="3F3F3F"/>
              </a:solidFill>
            </a:endParaRPr>
          </a:p>
        </p:txBody>
      </p:sp>
    </p:spTree>
    <p:extLst>
      <p:ext uri="{BB962C8B-B14F-4D97-AF65-F5344CB8AC3E}">
        <p14:creationId xmlns:p14="http://schemas.microsoft.com/office/powerpoint/2010/main" val="1327165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Abstinence &amp; M.A.T.</a:t>
            </a:r>
          </a:p>
        </p:txBody>
      </p:sp>
      <p:sp>
        <p:nvSpPr>
          <p:cNvPr id="3" name="Content Placeholder 2"/>
          <p:cNvSpPr>
            <a:spLocks noGrp="1"/>
          </p:cNvSpPr>
          <p:nvPr>
            <p:ph idx="1"/>
          </p:nvPr>
        </p:nvSpPr>
        <p:spPr/>
        <p:txBody>
          <a:bodyPr>
            <a:normAutofit fontScale="92500"/>
          </a:bodyPr>
          <a:lstStyle/>
          <a:p>
            <a:r>
              <a:rPr lang="en-US" altLang="en-US" dirty="0"/>
              <a:t>Success rates are variable and depend on what drug use is being treated.</a:t>
            </a:r>
          </a:p>
          <a:p>
            <a:pPr lvl="1"/>
            <a:r>
              <a:rPr lang="en-US" altLang="en-US" dirty="0"/>
              <a:t>Methadone for heroin-70% success</a:t>
            </a:r>
          </a:p>
          <a:p>
            <a:pPr lvl="1"/>
            <a:r>
              <a:rPr lang="en-US" altLang="en-US" dirty="0"/>
              <a:t>Buprenorphine for prescription pill addiction-50% success</a:t>
            </a:r>
          </a:p>
          <a:p>
            <a:pPr lvl="1"/>
            <a:r>
              <a:rPr lang="en-US" altLang="en-US" dirty="0"/>
              <a:t>Injectable Naltrexone-60%</a:t>
            </a:r>
          </a:p>
          <a:p>
            <a:r>
              <a:rPr lang="en-US" altLang="en-US" dirty="0"/>
              <a:t>Relapse rates are extremely high (80 to 90+%) for all three types of M.A.T. (methadone, buprenorphine and Naltrexone)</a:t>
            </a:r>
          </a:p>
          <a:p>
            <a:r>
              <a:rPr lang="en-US" altLang="en-US" dirty="0"/>
              <a:t>Other drugs may not be monitored at all.</a:t>
            </a:r>
          </a:p>
          <a:p>
            <a:endParaRPr lang="en-US" altLang="en-US" dirty="0"/>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79FAB136-E428-364D-903E-7BA7B724986E}" type="slidenum">
              <a:rPr lang="en-US" altLang="en-US" sz="1200">
                <a:solidFill>
                  <a:srgbClr val="3F3F3F"/>
                </a:solidFill>
              </a:rPr>
              <a:pPr/>
              <a:t>63</a:t>
            </a:fld>
            <a:endParaRPr lang="en-US" altLang="en-US" sz="1200">
              <a:solidFill>
                <a:srgbClr val="3F3F3F"/>
              </a:solidFill>
            </a:endParaRPr>
          </a:p>
        </p:txBody>
      </p:sp>
    </p:spTree>
    <p:extLst>
      <p:ext uri="{BB962C8B-B14F-4D97-AF65-F5344CB8AC3E}">
        <p14:creationId xmlns:p14="http://schemas.microsoft.com/office/powerpoint/2010/main" val="34866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35E-838E-6540-9429-C3A8BC49E79F}"/>
              </a:ext>
            </a:extLst>
          </p:cNvPr>
          <p:cNvSpPr>
            <a:spLocks noGrp="1"/>
          </p:cNvSpPr>
          <p:nvPr>
            <p:ph type="title"/>
          </p:nvPr>
        </p:nvSpPr>
        <p:spPr/>
        <p:txBody>
          <a:bodyPr>
            <a:normAutofit fontScale="90000"/>
          </a:bodyPr>
          <a:lstStyle/>
          <a:p>
            <a:r>
              <a:rPr lang="en-US" dirty="0"/>
              <a:t>For a Complete Review of M.A.T.…</a:t>
            </a:r>
          </a:p>
        </p:txBody>
      </p:sp>
      <p:sp>
        <p:nvSpPr>
          <p:cNvPr id="3" name="Content Placeholder 2">
            <a:extLst>
              <a:ext uri="{FF2B5EF4-FFF2-40B4-BE49-F238E27FC236}">
                <a16:creationId xmlns:a16="http://schemas.microsoft.com/office/drawing/2014/main" id="{F4A3277F-DA80-B14D-A8EA-9BE4390C367D}"/>
              </a:ext>
            </a:extLst>
          </p:cNvPr>
          <p:cNvSpPr>
            <a:spLocks noGrp="1"/>
          </p:cNvSpPr>
          <p:nvPr>
            <p:ph idx="1"/>
          </p:nvPr>
        </p:nvSpPr>
        <p:spPr/>
        <p:txBody>
          <a:bodyPr/>
          <a:lstStyle/>
          <a:p>
            <a:r>
              <a:rPr lang="en-US" dirty="0">
                <a:hlinkClick r:id="rId2"/>
              </a:rPr>
              <a:t>https://www.youtube.com/watch?v=r8bO25A58c</a:t>
            </a:r>
            <a:endParaRPr lang="en-US" dirty="0"/>
          </a:p>
          <a:p>
            <a:endParaRPr lang="en-US" dirty="0"/>
          </a:p>
          <a:p>
            <a:r>
              <a:rPr lang="en-US" dirty="0"/>
              <a:t>Or Google “Does Treatment Work </a:t>
            </a:r>
            <a:r>
              <a:rPr lang="en-US" dirty="0" err="1"/>
              <a:t>youtube</a:t>
            </a:r>
            <a:r>
              <a:rPr lang="en-US" dirty="0"/>
              <a:t> Carl Christensen”</a:t>
            </a:r>
          </a:p>
        </p:txBody>
      </p:sp>
    </p:spTree>
    <p:extLst>
      <p:ext uri="{BB962C8B-B14F-4D97-AF65-F5344CB8AC3E}">
        <p14:creationId xmlns:p14="http://schemas.microsoft.com/office/powerpoint/2010/main" val="2705465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What is Recovery ?</a:t>
            </a:r>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0373D004-DB85-0845-827D-3B64980A9E31}" type="slidenum">
              <a:rPr lang="en-US" altLang="en-US" sz="1200">
                <a:solidFill>
                  <a:srgbClr val="3F3F3F"/>
                </a:solidFill>
              </a:rPr>
              <a:pPr/>
              <a:t>65</a:t>
            </a:fld>
            <a:endParaRPr lang="en-US" altLang="en-US" sz="1200">
              <a:solidFill>
                <a:srgbClr val="3F3F3F"/>
              </a:solidFill>
            </a:endParaRPr>
          </a:p>
        </p:txBody>
      </p:sp>
      <p:pic>
        <p:nvPicPr>
          <p:cNvPr id="7" name="Content Placeholder 6">
            <a:extLst>
              <a:ext uri="{FF2B5EF4-FFF2-40B4-BE49-F238E27FC236}">
                <a16:creationId xmlns:a16="http://schemas.microsoft.com/office/drawing/2014/main" id="{5C198F98-7A62-7D42-ACFA-2AAB09D17B3C}"/>
              </a:ext>
            </a:extLst>
          </p:cNvPr>
          <p:cNvPicPr>
            <a:picLocks noGrp="1" noChangeAspect="1"/>
          </p:cNvPicPr>
          <p:nvPr>
            <p:ph idx="1"/>
          </p:nvPr>
        </p:nvPicPr>
        <p:blipFill>
          <a:blip r:embed="rId2"/>
          <a:stretch>
            <a:fillRect/>
          </a:stretch>
        </p:blipFill>
        <p:spPr>
          <a:xfrm>
            <a:off x="1621597" y="2133600"/>
            <a:ext cx="5902394" cy="3932238"/>
          </a:xfrm>
        </p:spPr>
      </p:pic>
    </p:spTree>
    <p:extLst>
      <p:ext uri="{BB962C8B-B14F-4D97-AF65-F5344CB8AC3E}">
        <p14:creationId xmlns:p14="http://schemas.microsoft.com/office/powerpoint/2010/main" val="1902678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What is Recovery ?</a:t>
            </a:r>
            <a:br>
              <a:rPr lang="en-US" dirty="0"/>
            </a:br>
            <a:r>
              <a:rPr lang="en-US" dirty="0"/>
              <a:t>Betty Ford</a:t>
            </a:r>
          </a:p>
        </p:txBody>
      </p:sp>
      <p:pic>
        <p:nvPicPr>
          <p:cNvPr id="2355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95388" y="1774825"/>
            <a:ext cx="6753225" cy="4625975"/>
          </a:xfrm>
        </p:spPr>
      </p:pic>
      <p:sp>
        <p:nvSpPr>
          <p:cNvPr id="4" name="Footer Placeholder 3"/>
          <p:cNvSpPr>
            <a:spLocks noGrp="1"/>
          </p:cNvSpPr>
          <p:nvPr>
            <p:ph type="ftr" sz="quarter" idx="11"/>
          </p:nvPr>
        </p:nvSpPr>
        <p:spPr/>
        <p:txBody>
          <a:bodyPr/>
          <a:lstStyle/>
          <a:p>
            <a:pPr>
              <a:defRPr/>
            </a:pPr>
            <a:r>
              <a:rPr lang="en-US"/>
              <a:t>Physiology of Addiction</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0373D004-DB85-0845-827D-3B64980A9E31}" type="slidenum">
              <a:rPr lang="en-US" altLang="en-US" sz="1200">
                <a:solidFill>
                  <a:srgbClr val="3F3F3F"/>
                </a:solidFill>
              </a:rPr>
              <a:pPr/>
              <a:t>66</a:t>
            </a:fld>
            <a:endParaRPr lang="en-US" altLang="en-US" sz="1200">
              <a:solidFill>
                <a:srgbClr val="3F3F3F"/>
              </a:solidFill>
            </a:endParaRPr>
          </a:p>
        </p:txBody>
      </p:sp>
    </p:spTree>
    <p:extLst>
      <p:ext uri="{BB962C8B-B14F-4D97-AF65-F5344CB8AC3E}">
        <p14:creationId xmlns:p14="http://schemas.microsoft.com/office/powerpoint/2010/main" val="534878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A voluntarily maintained lifestyle with:</a:t>
            </a:r>
          </a:p>
        </p:txBody>
      </p:sp>
      <p:sp>
        <p:nvSpPr>
          <p:cNvPr id="3" name="Content Placeholder 2"/>
          <p:cNvSpPr>
            <a:spLocks noGrp="1"/>
          </p:cNvSpPr>
          <p:nvPr>
            <p:ph idx="1"/>
          </p:nvPr>
        </p:nvSpPr>
        <p:spPr/>
        <p:txBody>
          <a:bodyPr/>
          <a:lstStyle/>
          <a:p>
            <a:r>
              <a:rPr lang="en-US" altLang="en-US" dirty="0"/>
              <a:t>Sobriety (abstinence)</a:t>
            </a:r>
          </a:p>
          <a:p>
            <a:r>
              <a:rPr lang="en-US" altLang="en-US" dirty="0"/>
              <a:t>Health (physical, mental and social well-being)</a:t>
            </a:r>
          </a:p>
          <a:p>
            <a:r>
              <a:rPr lang="en-US" altLang="en-US" dirty="0"/>
              <a:t>Citizenship (giving back = </a:t>
            </a:r>
            <a:r>
              <a:rPr lang="en-US" altLang="en-US" b="1" u="sng" dirty="0"/>
              <a:t>spirituality</a:t>
            </a:r>
            <a:r>
              <a:rPr lang="en-US" altLang="en-US" dirty="0"/>
              <a:t>)</a:t>
            </a:r>
          </a:p>
          <a:p>
            <a:endParaRPr lang="en-US" altLang="en-US" dirty="0"/>
          </a:p>
          <a:p>
            <a:r>
              <a:rPr lang="en-US" altLang="en-US" dirty="0"/>
              <a:t>Quality of Life—improved.</a:t>
            </a:r>
          </a:p>
          <a:p>
            <a:r>
              <a:rPr lang="en-US" altLang="en-US" sz="1800" dirty="0"/>
              <a:t>http://</a:t>
            </a:r>
            <a:r>
              <a:rPr lang="en-US" altLang="en-US" sz="1800" dirty="0" err="1"/>
              <a:t>www.ncbi.nlm.nih.gov</a:t>
            </a:r>
            <a:r>
              <a:rPr lang="en-US" altLang="en-US" sz="1800" dirty="0"/>
              <a:t>/</a:t>
            </a:r>
            <a:r>
              <a:rPr lang="en-US" altLang="en-US" sz="1800" dirty="0" err="1"/>
              <a:t>pmc</a:t>
            </a:r>
            <a:r>
              <a:rPr lang="en-US" altLang="en-US" sz="1800" dirty="0"/>
              <a:t>/articles/PMC3188817/</a:t>
            </a:r>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72D0D079-FA5C-014D-AF7F-1A5E9DD74F4B}" type="slidenum">
              <a:rPr lang="en-US" altLang="en-US" sz="1200">
                <a:solidFill>
                  <a:srgbClr val="3F3F3F"/>
                </a:solidFill>
              </a:rPr>
              <a:pPr/>
              <a:t>67</a:t>
            </a:fld>
            <a:endParaRPr lang="en-US" altLang="en-US" sz="1200">
              <a:solidFill>
                <a:srgbClr val="3F3F3F"/>
              </a:solidFill>
            </a:endParaRPr>
          </a:p>
        </p:txBody>
      </p:sp>
    </p:spTree>
    <p:extLst>
      <p:ext uri="{BB962C8B-B14F-4D97-AF65-F5344CB8AC3E}">
        <p14:creationId xmlns:p14="http://schemas.microsoft.com/office/powerpoint/2010/main" val="13056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AF0D-A56D-8546-895D-C1E5D28C65C3}"/>
              </a:ext>
            </a:extLst>
          </p:cNvPr>
          <p:cNvSpPr>
            <a:spLocks noGrp="1"/>
          </p:cNvSpPr>
          <p:nvPr>
            <p:ph type="title"/>
          </p:nvPr>
        </p:nvSpPr>
        <p:spPr/>
        <p:txBody>
          <a:bodyPr>
            <a:normAutofit fontScale="90000"/>
          </a:bodyPr>
          <a:lstStyle/>
          <a:p>
            <a:r>
              <a:rPr lang="en-US" dirty="0"/>
              <a:t>What Is Recovery?</a:t>
            </a:r>
            <a:br>
              <a:rPr lang="en-US" dirty="0"/>
            </a:br>
            <a:r>
              <a:rPr lang="en-US" dirty="0"/>
              <a:t>SAMHSA</a:t>
            </a:r>
          </a:p>
        </p:txBody>
      </p:sp>
      <p:sp>
        <p:nvSpPr>
          <p:cNvPr id="3" name="Content Placeholder 2">
            <a:extLst>
              <a:ext uri="{FF2B5EF4-FFF2-40B4-BE49-F238E27FC236}">
                <a16:creationId xmlns:a16="http://schemas.microsoft.com/office/drawing/2014/main" id="{DC0D6CB9-70E3-4A42-9CBD-A1547C608DF5}"/>
              </a:ext>
            </a:extLst>
          </p:cNvPr>
          <p:cNvSpPr>
            <a:spLocks noGrp="1"/>
          </p:cNvSpPr>
          <p:nvPr>
            <p:ph idx="1"/>
          </p:nvPr>
        </p:nvSpPr>
        <p:spPr/>
        <p:txBody>
          <a:bodyPr>
            <a:normAutofit fontScale="25000" lnSpcReduction="20000"/>
          </a:bodyPr>
          <a:lstStyle/>
          <a:p>
            <a:r>
              <a:rPr lang="en-US" dirty="0"/>
              <a:t>“Recovery from alcohol and drug problems is a process of change through which an individual achieves abstinence and improved health, wellness and quality of life.”</a:t>
            </a:r>
          </a:p>
          <a:p>
            <a:r>
              <a:rPr lang="en-US" dirty="0"/>
              <a:t>Expanding on this definition, SAMHSA articulates twelve “Guiding Principles of Recovery”: </a:t>
            </a:r>
          </a:p>
          <a:p>
            <a:r>
              <a:rPr lang="en-US" dirty="0"/>
              <a:t>There are many pathways to recovery.</a:t>
            </a:r>
          </a:p>
          <a:p>
            <a:r>
              <a:rPr lang="en-US" dirty="0"/>
              <a:t>Recovery is self-directed and empowering.</a:t>
            </a:r>
          </a:p>
          <a:p>
            <a:r>
              <a:rPr lang="en-US" dirty="0"/>
              <a:t>Recovery involves a personal recognition of the need for change and transformation.</a:t>
            </a:r>
          </a:p>
          <a:p>
            <a:r>
              <a:rPr lang="en-US" dirty="0"/>
              <a:t>Recovery is holistic.</a:t>
            </a:r>
          </a:p>
          <a:p>
            <a:r>
              <a:rPr lang="en-US" dirty="0"/>
              <a:t>Recovery has cultural dimensions.</a:t>
            </a:r>
          </a:p>
          <a:p>
            <a:r>
              <a:rPr lang="en-US" dirty="0"/>
              <a:t>Recovery exists on a continuum of improved health and wellness.</a:t>
            </a:r>
          </a:p>
          <a:p>
            <a:r>
              <a:rPr lang="en-US" dirty="0"/>
              <a:t>Recovery is supported by peers and allies.</a:t>
            </a:r>
          </a:p>
          <a:p>
            <a:r>
              <a:rPr lang="en-US" dirty="0"/>
              <a:t>Recovery emerges from hope and gratitude.</a:t>
            </a:r>
          </a:p>
          <a:p>
            <a:r>
              <a:rPr lang="en-US" dirty="0"/>
              <a:t>Recovery involves a process of healing and self-redefinition.</a:t>
            </a:r>
          </a:p>
          <a:p>
            <a:r>
              <a:rPr lang="en-US" dirty="0"/>
              <a:t>Recovery involves addressing discrimination and transcending shame and stigma.</a:t>
            </a:r>
          </a:p>
          <a:p>
            <a:r>
              <a:rPr lang="en-US" dirty="0"/>
              <a:t>Recovery involves (re)joining and (re)building a life in the community.</a:t>
            </a:r>
          </a:p>
          <a:p>
            <a:r>
              <a:rPr lang="en-US" dirty="0"/>
              <a:t>Recovery is a reality. It can, will, and does happen.</a:t>
            </a:r>
          </a:p>
          <a:p>
            <a:endParaRPr lang="en-US" dirty="0"/>
          </a:p>
          <a:p>
            <a:endParaRPr lang="en-US" dirty="0"/>
          </a:p>
        </p:txBody>
      </p:sp>
    </p:spTree>
    <p:extLst>
      <p:ext uri="{BB962C8B-B14F-4D97-AF65-F5344CB8AC3E}">
        <p14:creationId xmlns:p14="http://schemas.microsoft.com/office/powerpoint/2010/main" val="1265719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AF0D-A56D-8546-895D-C1E5D28C65C3}"/>
              </a:ext>
            </a:extLst>
          </p:cNvPr>
          <p:cNvSpPr>
            <a:spLocks noGrp="1"/>
          </p:cNvSpPr>
          <p:nvPr>
            <p:ph type="title"/>
          </p:nvPr>
        </p:nvSpPr>
        <p:spPr/>
        <p:txBody>
          <a:bodyPr>
            <a:normAutofit fontScale="90000"/>
          </a:bodyPr>
          <a:lstStyle/>
          <a:p>
            <a:r>
              <a:rPr lang="en-US" dirty="0"/>
              <a:t>What Is Recovery?</a:t>
            </a:r>
            <a:br>
              <a:rPr lang="en-US" dirty="0"/>
            </a:br>
            <a:r>
              <a:rPr lang="en-US" dirty="0"/>
              <a:t>SAMHSA</a:t>
            </a:r>
          </a:p>
        </p:txBody>
      </p:sp>
      <p:sp>
        <p:nvSpPr>
          <p:cNvPr id="3" name="Content Placeholder 2">
            <a:extLst>
              <a:ext uri="{FF2B5EF4-FFF2-40B4-BE49-F238E27FC236}">
                <a16:creationId xmlns:a16="http://schemas.microsoft.com/office/drawing/2014/main" id="{DC0D6CB9-70E3-4A42-9CBD-A1547C608DF5}"/>
              </a:ext>
            </a:extLst>
          </p:cNvPr>
          <p:cNvSpPr>
            <a:spLocks noGrp="1"/>
          </p:cNvSpPr>
          <p:nvPr>
            <p:ph idx="1"/>
          </p:nvPr>
        </p:nvSpPr>
        <p:spPr/>
        <p:txBody>
          <a:bodyPr>
            <a:normAutofit/>
          </a:bodyPr>
          <a:lstStyle/>
          <a:p>
            <a:r>
              <a:rPr lang="en-US" dirty="0"/>
              <a:t>“Recovery from alcohol and drug problems is a process of change through which an individual </a:t>
            </a:r>
            <a:r>
              <a:rPr lang="en-US" u="sng" dirty="0"/>
              <a:t>achieves abstinence and improved health, wellness and quality of life</a:t>
            </a:r>
            <a:r>
              <a:rPr lang="en-US" dirty="0"/>
              <a:t>.”</a:t>
            </a:r>
          </a:p>
          <a:p>
            <a:r>
              <a:rPr lang="en-US" dirty="0"/>
              <a:t>Expanding on this definition, SAMHSA articulates twelve “Guiding Principles of Recovery”: </a:t>
            </a:r>
          </a:p>
          <a:p>
            <a:pPr marL="457200" indent="-457200">
              <a:buFont typeface="+mj-lt"/>
              <a:buAutoNum type="arabicPeriod"/>
            </a:pPr>
            <a:r>
              <a:rPr lang="en-US" dirty="0"/>
              <a:t>There are many pathways to recovery.</a:t>
            </a:r>
          </a:p>
          <a:p>
            <a:pPr marL="457200" indent="-457200">
              <a:buFont typeface="+mj-lt"/>
              <a:buAutoNum type="arabicPeriod"/>
            </a:pPr>
            <a:r>
              <a:rPr lang="en-US" dirty="0"/>
              <a:t>Recovery is self-directed and empowering.</a:t>
            </a:r>
          </a:p>
          <a:p>
            <a:endParaRPr lang="en-US" dirty="0"/>
          </a:p>
        </p:txBody>
      </p:sp>
    </p:spTree>
    <p:extLst>
      <p:ext uri="{BB962C8B-B14F-4D97-AF65-F5344CB8AC3E}">
        <p14:creationId xmlns:p14="http://schemas.microsoft.com/office/powerpoint/2010/main" val="25828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Physiology &amp; Treatment of Addiction</a:t>
            </a:r>
          </a:p>
        </p:txBody>
      </p:sp>
      <p:sp>
        <p:nvSpPr>
          <p:cNvPr id="18434" name="Content Placeholder 2"/>
          <p:cNvSpPr>
            <a:spLocks noGrp="1"/>
          </p:cNvSpPr>
          <p:nvPr>
            <p:ph idx="1"/>
          </p:nvPr>
        </p:nvSpPr>
        <p:spPr/>
        <p:txBody>
          <a:bodyPr/>
          <a:lstStyle/>
          <a:p>
            <a:r>
              <a:rPr lang="en-US" altLang="en-US" sz="4800"/>
              <a:t>“I left tonight entirely without hope”</a:t>
            </a:r>
          </a:p>
        </p:txBody>
      </p:sp>
      <p:sp>
        <p:nvSpPr>
          <p:cNvPr id="4" name="Footer Placeholder 3"/>
          <p:cNvSpPr>
            <a:spLocks noGrp="1"/>
          </p:cNvSpPr>
          <p:nvPr>
            <p:ph type="ftr" sz="quarter" idx="11"/>
          </p:nvPr>
        </p:nvSpPr>
        <p:spPr/>
        <p:txBody>
          <a:bodyPr/>
          <a:lstStyle/>
          <a:p>
            <a:pPr>
              <a:defRPr/>
            </a:pPr>
            <a:r>
              <a:rPr lang="en-US"/>
              <a:t>Physiology of Addiction</a:t>
            </a: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cs typeface="ＭＳ Ｐゴシック" charset="-128"/>
              </a:defRPr>
            </a:lvl1pPr>
            <a:lvl2pPr marL="742950" indent="-285750">
              <a:defRPr sz="2400">
                <a:solidFill>
                  <a:schemeClr val="tx1"/>
                </a:solidFill>
                <a:latin typeface="Arial" charset="0"/>
                <a:ea typeface="ＭＳ Ｐゴシック" charset="-128"/>
                <a:cs typeface="ＭＳ Ｐゴシック" charset="-128"/>
              </a:defRPr>
            </a:lvl2pPr>
            <a:lvl3pPr marL="1143000" indent="-228600">
              <a:defRPr sz="2400">
                <a:solidFill>
                  <a:schemeClr val="tx1"/>
                </a:solidFill>
                <a:latin typeface="Arial" charset="0"/>
                <a:ea typeface="ＭＳ Ｐゴシック" charset="-128"/>
                <a:cs typeface="ＭＳ Ｐゴシック" charset="-128"/>
              </a:defRPr>
            </a:lvl3pPr>
            <a:lvl4pPr marL="1600200" indent="-228600">
              <a:defRPr sz="2400">
                <a:solidFill>
                  <a:schemeClr val="tx1"/>
                </a:solidFill>
                <a:latin typeface="Arial" charset="0"/>
                <a:ea typeface="ＭＳ Ｐゴシック" charset="-128"/>
                <a:cs typeface="ＭＳ Ｐゴシック" charset="-128"/>
              </a:defRPr>
            </a:lvl4pPr>
            <a:lvl5pPr marL="2057400" indent="-22860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DBDEB172-3E27-3645-8031-78D7966ED8B5}" type="slidenum">
              <a:rPr lang="en-US" altLang="en-US" sz="1200">
                <a:solidFill>
                  <a:srgbClr val="3F3F3F"/>
                </a:solidFill>
              </a:rPr>
              <a:pPr/>
              <a:t>7</a:t>
            </a:fld>
            <a:endParaRPr lang="en-US" altLang="en-US" sz="1200">
              <a:solidFill>
                <a:srgbClr val="3F3F3F"/>
              </a:solidFill>
            </a:endParaRPr>
          </a:p>
        </p:txBody>
      </p:sp>
    </p:spTree>
    <p:extLst>
      <p:ext uri="{BB962C8B-B14F-4D97-AF65-F5344CB8AC3E}">
        <p14:creationId xmlns:p14="http://schemas.microsoft.com/office/powerpoint/2010/main" val="9890115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AF0D-A56D-8546-895D-C1E5D28C65C3}"/>
              </a:ext>
            </a:extLst>
          </p:cNvPr>
          <p:cNvSpPr>
            <a:spLocks noGrp="1"/>
          </p:cNvSpPr>
          <p:nvPr>
            <p:ph type="title"/>
          </p:nvPr>
        </p:nvSpPr>
        <p:spPr/>
        <p:txBody>
          <a:bodyPr>
            <a:normAutofit fontScale="90000"/>
          </a:bodyPr>
          <a:lstStyle/>
          <a:p>
            <a:r>
              <a:rPr lang="en-US" dirty="0"/>
              <a:t>What Is Recovery?</a:t>
            </a:r>
            <a:br>
              <a:rPr lang="en-US" dirty="0"/>
            </a:br>
            <a:r>
              <a:rPr lang="en-US" dirty="0"/>
              <a:t>SAMHSA</a:t>
            </a:r>
          </a:p>
        </p:txBody>
      </p:sp>
      <p:sp>
        <p:nvSpPr>
          <p:cNvPr id="3" name="Content Placeholder 2">
            <a:extLst>
              <a:ext uri="{FF2B5EF4-FFF2-40B4-BE49-F238E27FC236}">
                <a16:creationId xmlns:a16="http://schemas.microsoft.com/office/drawing/2014/main" id="{DC0D6CB9-70E3-4A42-9CBD-A1547C608DF5}"/>
              </a:ext>
            </a:extLst>
          </p:cNvPr>
          <p:cNvSpPr>
            <a:spLocks noGrp="1"/>
          </p:cNvSpPr>
          <p:nvPr>
            <p:ph idx="1"/>
          </p:nvPr>
        </p:nvSpPr>
        <p:spPr/>
        <p:txBody>
          <a:bodyPr>
            <a:normAutofit/>
          </a:bodyPr>
          <a:lstStyle/>
          <a:p>
            <a:pPr marL="457200" indent="-457200">
              <a:buFont typeface="+mj-lt"/>
              <a:buAutoNum type="arabicPeriod" startAt="3"/>
            </a:pPr>
            <a:r>
              <a:rPr lang="en-US" dirty="0"/>
              <a:t>Recovery involves a personal recognition of the need for change and transformation.</a:t>
            </a:r>
          </a:p>
          <a:p>
            <a:pPr marL="457200" indent="-457200">
              <a:buFont typeface="+mj-lt"/>
              <a:buAutoNum type="arabicPeriod" startAt="3"/>
            </a:pPr>
            <a:r>
              <a:rPr lang="en-US" dirty="0"/>
              <a:t>Recovery is holistic.</a:t>
            </a:r>
          </a:p>
          <a:p>
            <a:pPr marL="457200" indent="-457200">
              <a:buFont typeface="+mj-lt"/>
              <a:buAutoNum type="arabicPeriod" startAt="3"/>
            </a:pPr>
            <a:r>
              <a:rPr lang="en-US" dirty="0"/>
              <a:t>Recovery has cultural dimensions.</a:t>
            </a:r>
          </a:p>
          <a:p>
            <a:pPr marL="457200" indent="-457200">
              <a:buFont typeface="+mj-lt"/>
              <a:buAutoNum type="arabicPeriod" startAt="3"/>
            </a:pPr>
            <a:r>
              <a:rPr lang="en-US" dirty="0"/>
              <a:t>Recovery exists on a continuum of improved health and wellness.</a:t>
            </a:r>
          </a:p>
          <a:p>
            <a:pPr marL="457200" indent="-457200">
              <a:buFont typeface="+mj-lt"/>
              <a:buAutoNum type="arabicPeriod" startAt="3"/>
            </a:pPr>
            <a:r>
              <a:rPr lang="en-US" dirty="0"/>
              <a:t>Recovery is supported by peers and allies.</a:t>
            </a:r>
          </a:p>
          <a:p>
            <a:endParaRPr lang="en-US" dirty="0"/>
          </a:p>
        </p:txBody>
      </p:sp>
    </p:spTree>
    <p:extLst>
      <p:ext uri="{BB962C8B-B14F-4D97-AF65-F5344CB8AC3E}">
        <p14:creationId xmlns:p14="http://schemas.microsoft.com/office/powerpoint/2010/main" val="2467724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AF0D-A56D-8546-895D-C1E5D28C65C3}"/>
              </a:ext>
            </a:extLst>
          </p:cNvPr>
          <p:cNvSpPr>
            <a:spLocks noGrp="1"/>
          </p:cNvSpPr>
          <p:nvPr>
            <p:ph type="title"/>
          </p:nvPr>
        </p:nvSpPr>
        <p:spPr/>
        <p:txBody>
          <a:bodyPr>
            <a:normAutofit fontScale="90000"/>
          </a:bodyPr>
          <a:lstStyle/>
          <a:p>
            <a:r>
              <a:rPr lang="en-US" dirty="0"/>
              <a:t>What Is Recovery?</a:t>
            </a:r>
            <a:br>
              <a:rPr lang="en-US" dirty="0"/>
            </a:br>
            <a:r>
              <a:rPr lang="en-US" dirty="0"/>
              <a:t>SAMHSA</a:t>
            </a:r>
          </a:p>
        </p:txBody>
      </p:sp>
      <p:sp>
        <p:nvSpPr>
          <p:cNvPr id="3" name="Content Placeholder 2">
            <a:extLst>
              <a:ext uri="{FF2B5EF4-FFF2-40B4-BE49-F238E27FC236}">
                <a16:creationId xmlns:a16="http://schemas.microsoft.com/office/drawing/2014/main" id="{DC0D6CB9-70E3-4A42-9CBD-A1547C608DF5}"/>
              </a:ext>
            </a:extLst>
          </p:cNvPr>
          <p:cNvSpPr>
            <a:spLocks noGrp="1"/>
          </p:cNvSpPr>
          <p:nvPr>
            <p:ph idx="1"/>
          </p:nvPr>
        </p:nvSpPr>
        <p:spPr/>
        <p:txBody>
          <a:bodyPr>
            <a:normAutofit lnSpcReduction="10000"/>
          </a:bodyPr>
          <a:lstStyle/>
          <a:p>
            <a:pPr marL="457200" indent="-457200">
              <a:buFont typeface="+mj-lt"/>
              <a:buAutoNum type="arabicPeriod" startAt="8"/>
            </a:pPr>
            <a:r>
              <a:rPr lang="en-US" dirty="0"/>
              <a:t>Recovery emerges from hope and gratitude.</a:t>
            </a:r>
          </a:p>
          <a:p>
            <a:pPr marL="457200" indent="-457200">
              <a:buFont typeface="+mj-lt"/>
              <a:buAutoNum type="arabicPeriod" startAt="8"/>
            </a:pPr>
            <a:r>
              <a:rPr lang="en-US" dirty="0"/>
              <a:t>Recovery involves a process of healing and self-redefinition.</a:t>
            </a:r>
          </a:p>
          <a:p>
            <a:pPr marL="457200" indent="-457200">
              <a:buFont typeface="+mj-lt"/>
              <a:buAutoNum type="arabicPeriod" startAt="8"/>
            </a:pPr>
            <a:r>
              <a:rPr lang="en-US" dirty="0"/>
              <a:t>Recovery involves addressing discrimination and transcending shame and stigma.</a:t>
            </a:r>
          </a:p>
          <a:p>
            <a:pPr marL="457200" indent="-457200">
              <a:buFont typeface="+mj-lt"/>
              <a:buAutoNum type="arabicPeriod" startAt="8"/>
            </a:pPr>
            <a:r>
              <a:rPr lang="en-US" dirty="0"/>
              <a:t>Recovery involves (re)joining and (re)building a life in the community.</a:t>
            </a:r>
          </a:p>
          <a:p>
            <a:pPr marL="457200" indent="-457200">
              <a:buFont typeface="+mj-lt"/>
              <a:buAutoNum type="arabicPeriod" startAt="8"/>
            </a:pPr>
            <a:r>
              <a:rPr lang="en-US" dirty="0"/>
              <a:t>Recovery is a reality. It can, will, and does happen.</a:t>
            </a:r>
          </a:p>
          <a:p>
            <a:endParaRPr lang="en-US" dirty="0"/>
          </a:p>
          <a:p>
            <a:endParaRPr lang="en-US" dirty="0"/>
          </a:p>
        </p:txBody>
      </p:sp>
    </p:spTree>
    <p:extLst>
      <p:ext uri="{BB962C8B-B14F-4D97-AF65-F5344CB8AC3E}">
        <p14:creationId xmlns:p14="http://schemas.microsoft.com/office/powerpoint/2010/main" val="3018802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7898-3415-7D48-82B6-8D6EE3225819}"/>
              </a:ext>
            </a:extLst>
          </p:cNvPr>
          <p:cNvSpPr>
            <a:spLocks noGrp="1"/>
          </p:cNvSpPr>
          <p:nvPr>
            <p:ph type="title"/>
          </p:nvPr>
        </p:nvSpPr>
        <p:spPr/>
        <p:txBody>
          <a:bodyPr/>
          <a:lstStyle/>
          <a:p>
            <a:r>
              <a:rPr lang="en-US" dirty="0"/>
              <a:t>What is Spirituality?</a:t>
            </a:r>
          </a:p>
        </p:txBody>
      </p:sp>
      <p:pic>
        <p:nvPicPr>
          <p:cNvPr id="5" name="Content Placeholder 4">
            <a:extLst>
              <a:ext uri="{FF2B5EF4-FFF2-40B4-BE49-F238E27FC236}">
                <a16:creationId xmlns:a16="http://schemas.microsoft.com/office/drawing/2014/main" id="{62CCB6CF-EA11-D74F-8460-1C45B9784C22}"/>
              </a:ext>
            </a:extLst>
          </p:cNvPr>
          <p:cNvPicPr>
            <a:picLocks noGrp="1" noChangeAspect="1"/>
          </p:cNvPicPr>
          <p:nvPr>
            <p:ph idx="1"/>
          </p:nvPr>
        </p:nvPicPr>
        <p:blipFill>
          <a:blip r:embed="rId2"/>
          <a:stretch>
            <a:fillRect/>
          </a:stretch>
        </p:blipFill>
        <p:spPr>
          <a:xfrm>
            <a:off x="809431" y="1927654"/>
            <a:ext cx="7277830" cy="3638915"/>
          </a:xfrm>
        </p:spPr>
      </p:pic>
    </p:spTree>
    <p:extLst>
      <p:ext uri="{BB962C8B-B14F-4D97-AF65-F5344CB8AC3E}">
        <p14:creationId xmlns:p14="http://schemas.microsoft.com/office/powerpoint/2010/main" val="2236708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7898-3415-7D48-82B6-8D6EE3225819}"/>
              </a:ext>
            </a:extLst>
          </p:cNvPr>
          <p:cNvSpPr>
            <a:spLocks noGrp="1"/>
          </p:cNvSpPr>
          <p:nvPr>
            <p:ph type="title"/>
          </p:nvPr>
        </p:nvSpPr>
        <p:spPr/>
        <p:txBody>
          <a:bodyPr/>
          <a:lstStyle/>
          <a:p>
            <a:r>
              <a:rPr lang="en-US" dirty="0"/>
              <a:t>What is Spirituality?</a:t>
            </a:r>
          </a:p>
        </p:txBody>
      </p:sp>
      <p:pic>
        <p:nvPicPr>
          <p:cNvPr id="5" name="Content Placeholder 4">
            <a:extLst>
              <a:ext uri="{FF2B5EF4-FFF2-40B4-BE49-F238E27FC236}">
                <a16:creationId xmlns:a16="http://schemas.microsoft.com/office/drawing/2014/main" id="{19F752D2-2945-284E-AA63-18C2106B31AA}"/>
              </a:ext>
            </a:extLst>
          </p:cNvPr>
          <p:cNvPicPr>
            <a:picLocks noGrp="1" noChangeAspect="1"/>
          </p:cNvPicPr>
          <p:nvPr>
            <p:ph idx="1"/>
          </p:nvPr>
        </p:nvPicPr>
        <p:blipFill>
          <a:blip r:embed="rId2"/>
          <a:stretch>
            <a:fillRect/>
          </a:stretch>
        </p:blipFill>
        <p:spPr>
          <a:xfrm>
            <a:off x="1081002" y="1445741"/>
            <a:ext cx="7164473" cy="4743665"/>
          </a:xfrm>
        </p:spPr>
      </p:pic>
    </p:spTree>
    <p:extLst>
      <p:ext uri="{BB962C8B-B14F-4D97-AF65-F5344CB8AC3E}">
        <p14:creationId xmlns:p14="http://schemas.microsoft.com/office/powerpoint/2010/main" val="976610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7898-3415-7D48-82B6-8D6EE3225819}"/>
              </a:ext>
            </a:extLst>
          </p:cNvPr>
          <p:cNvSpPr>
            <a:spLocks noGrp="1"/>
          </p:cNvSpPr>
          <p:nvPr>
            <p:ph type="title"/>
          </p:nvPr>
        </p:nvSpPr>
        <p:spPr/>
        <p:txBody>
          <a:bodyPr>
            <a:normAutofit fontScale="90000"/>
          </a:bodyPr>
          <a:lstStyle/>
          <a:p>
            <a:r>
              <a:rPr lang="en-US" dirty="0"/>
              <a:t>What is Spirituality?</a:t>
            </a:r>
            <a:br>
              <a:rPr lang="en-US" dirty="0"/>
            </a:br>
            <a:r>
              <a:rPr lang="en-US" dirty="0"/>
              <a:t>The Spiritual Experience</a:t>
            </a:r>
          </a:p>
        </p:txBody>
      </p:sp>
      <p:sp>
        <p:nvSpPr>
          <p:cNvPr id="3" name="Content Placeholder 2">
            <a:extLst>
              <a:ext uri="{FF2B5EF4-FFF2-40B4-BE49-F238E27FC236}">
                <a16:creationId xmlns:a16="http://schemas.microsoft.com/office/drawing/2014/main" id="{DA55EF2D-3AEE-0D45-B5EB-3C7B38D0A055}"/>
              </a:ext>
            </a:extLst>
          </p:cNvPr>
          <p:cNvSpPr>
            <a:spLocks noGrp="1"/>
          </p:cNvSpPr>
          <p:nvPr>
            <p:ph idx="1"/>
          </p:nvPr>
        </p:nvSpPr>
        <p:spPr/>
        <p:txBody>
          <a:bodyPr/>
          <a:lstStyle/>
          <a:p>
            <a:r>
              <a:rPr lang="en-US" dirty="0"/>
              <a:t>“…the personality change sufficient to bring about recovery from alcoholism.”</a:t>
            </a:r>
          </a:p>
          <a:p>
            <a:r>
              <a:rPr lang="en-US" dirty="0"/>
              <a:t>“To me these occurrences are phenomena. They appear to be in the nature of huge emotional displacements and rearrangements. </a:t>
            </a:r>
            <a:r>
              <a:rPr lang="en-US" u="sng" dirty="0"/>
              <a:t>Ideas, emotions and attitudes which were once the guiding forces of the lives of these men are suddenly cast to one side, and a completely new set of conceptions and motive begin to dominate them.”</a:t>
            </a:r>
          </a:p>
          <a:p>
            <a:pPr marL="0" indent="0">
              <a:buNone/>
            </a:pPr>
            <a:endParaRPr lang="en-US" dirty="0"/>
          </a:p>
        </p:txBody>
      </p:sp>
    </p:spTree>
    <p:extLst>
      <p:ext uri="{BB962C8B-B14F-4D97-AF65-F5344CB8AC3E}">
        <p14:creationId xmlns:p14="http://schemas.microsoft.com/office/powerpoint/2010/main" val="4235287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D4078-138C-6645-A714-B07C785E73EC}"/>
              </a:ext>
            </a:extLst>
          </p:cNvPr>
          <p:cNvSpPr>
            <a:spLocks noGrp="1"/>
          </p:cNvSpPr>
          <p:nvPr>
            <p:ph type="ctrTitle"/>
          </p:nvPr>
        </p:nvSpPr>
        <p:spPr/>
        <p:txBody>
          <a:bodyPr/>
          <a:lstStyle/>
          <a:p>
            <a:r>
              <a:rPr lang="en-US" dirty="0"/>
              <a:t>Recovery, Spirituality and 12 Step Programs</a:t>
            </a:r>
          </a:p>
        </p:txBody>
      </p:sp>
      <p:sp>
        <p:nvSpPr>
          <p:cNvPr id="5" name="Subtitle 4">
            <a:extLst>
              <a:ext uri="{FF2B5EF4-FFF2-40B4-BE49-F238E27FC236}">
                <a16:creationId xmlns:a16="http://schemas.microsoft.com/office/drawing/2014/main" id="{76112284-9347-DB44-B37E-E3B21541C4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36045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Does AA work?</a:t>
            </a:r>
            <a:br>
              <a:rPr lang="en-US" dirty="0"/>
            </a:br>
            <a:r>
              <a:rPr lang="en-US" dirty="0"/>
              <a:t> http://</a:t>
            </a:r>
            <a:r>
              <a:rPr lang="en-US" dirty="0" err="1"/>
              <a:t>addictionmyth.com</a:t>
            </a:r>
            <a:endParaRPr lang="en-US" dirty="0"/>
          </a:p>
        </p:txBody>
      </p:sp>
      <p:sp>
        <p:nvSpPr>
          <p:cNvPr id="6" name="Content Placeholder 5"/>
          <p:cNvSpPr>
            <a:spLocks noGrp="1"/>
          </p:cNvSpPr>
          <p:nvPr>
            <p:ph idx="1"/>
          </p:nvPr>
        </p:nvSpPr>
        <p:spPr/>
        <p:txBody>
          <a:bodyPr>
            <a:normAutofit lnSpcReduction="10000"/>
          </a:bodyPr>
          <a:lstStyle/>
          <a:p>
            <a:r>
              <a:rPr lang="en-US" dirty="0"/>
              <a:t>“But in actuality, AA is the opposite:  it is a society for people to remain sober temporarily and pretend to address their problems, while keeping open the possibility of relapsing and returning to drink and drugs at any time, which gives them the freedom (or excuse) to do whatever they want”.</a:t>
            </a:r>
          </a:p>
          <a:p>
            <a:r>
              <a:rPr lang="en-US" dirty="0"/>
              <a:t>“…Something about it seems creepy and manipulative…..  In fact, AA is a haven for liars, criminals and sociopaths…AA is a school for scoundrels.</a:t>
            </a:r>
          </a:p>
        </p:txBody>
      </p:sp>
    </p:spTree>
    <p:extLst>
      <p:ext uri="{BB962C8B-B14F-4D97-AF65-F5344CB8AC3E}">
        <p14:creationId xmlns:p14="http://schemas.microsoft.com/office/powerpoint/2010/main" val="321645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402" y="244158"/>
            <a:ext cx="8668783" cy="6146800"/>
          </a:xfrm>
        </p:spPr>
      </p:pic>
    </p:spTree>
    <p:extLst>
      <p:ext uri="{BB962C8B-B14F-4D97-AF65-F5344CB8AC3E}">
        <p14:creationId xmlns:p14="http://schemas.microsoft.com/office/powerpoint/2010/main" val="2057013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Cochrane Database?</a:t>
            </a:r>
          </a:p>
        </p:txBody>
      </p:sp>
      <p:sp>
        <p:nvSpPr>
          <p:cNvPr id="4" name="Content Placeholder 3"/>
          <p:cNvSpPr>
            <a:spLocks noGrp="1"/>
          </p:cNvSpPr>
          <p:nvPr>
            <p:ph idx="1"/>
          </p:nvPr>
        </p:nvSpPr>
        <p:spPr/>
        <p:txBody>
          <a:bodyPr/>
          <a:lstStyle/>
          <a:p>
            <a:r>
              <a:rPr lang="en-US" dirty="0"/>
              <a:t>AUTHORS' CONCLUSIONS: No experimental studies unequivocally demonstrated the effectiveness of AA or TSF approaches for reducing alcohol dependence or problems.</a:t>
            </a:r>
          </a:p>
          <a:p>
            <a:pPr lvl="1"/>
            <a:r>
              <a:rPr lang="en-US" dirty="0" err="1"/>
              <a:t>Ferri</a:t>
            </a:r>
            <a:r>
              <a:rPr lang="en-US" dirty="0"/>
              <a:t>, 2006.</a:t>
            </a:r>
          </a:p>
          <a:p>
            <a:pPr lvl="1"/>
            <a:endParaRPr lang="en-US" dirty="0"/>
          </a:p>
          <a:p>
            <a:pPr lvl="1"/>
            <a:r>
              <a:rPr lang="en-US" dirty="0"/>
              <a:t>WHY?</a:t>
            </a:r>
          </a:p>
        </p:txBody>
      </p:sp>
      <p:sp>
        <p:nvSpPr>
          <p:cNvPr id="3" name="Slide Number Placeholder 2"/>
          <p:cNvSpPr>
            <a:spLocks noGrp="1"/>
          </p:cNvSpPr>
          <p:nvPr>
            <p:ph type="sldNum" sz="quarter" idx="12"/>
          </p:nvPr>
        </p:nvSpPr>
        <p:spPr/>
        <p:txBody>
          <a:bodyPr/>
          <a:lstStyle/>
          <a:p>
            <a:fld id="{1114A5F4-4700-4956-8BFB-20DCEB312444}" type="slidenum">
              <a:rPr lang="en-US" smtClean="0"/>
              <a:pPr/>
              <a:t>78</a:t>
            </a:fld>
            <a:endParaRPr lang="en-US"/>
          </a:p>
        </p:txBody>
      </p:sp>
    </p:spTree>
    <p:extLst>
      <p:ext uri="{BB962C8B-B14F-4D97-AF65-F5344CB8AC3E}">
        <p14:creationId xmlns:p14="http://schemas.microsoft.com/office/powerpoint/2010/main" val="130755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Cochrane Database?</a:t>
            </a:r>
          </a:p>
        </p:txBody>
      </p:sp>
      <p:sp>
        <p:nvSpPr>
          <p:cNvPr id="4" name="Content Placeholder 3"/>
          <p:cNvSpPr>
            <a:spLocks noGrp="1"/>
          </p:cNvSpPr>
          <p:nvPr>
            <p:ph idx="1"/>
          </p:nvPr>
        </p:nvSpPr>
        <p:spPr/>
        <p:txBody>
          <a:bodyPr/>
          <a:lstStyle/>
          <a:p>
            <a:r>
              <a:rPr lang="en-US" dirty="0"/>
              <a:t>AUTHORS' CONCLUSIONS: No experimental studies unequivocally demonstrated the effectiveness of AA or TSF approaches for reducing alcohol dependence or problems.</a:t>
            </a:r>
          </a:p>
          <a:p>
            <a:pPr lvl="1"/>
            <a:r>
              <a:rPr lang="en-US" dirty="0" err="1"/>
              <a:t>Ferri</a:t>
            </a:r>
            <a:r>
              <a:rPr lang="en-US" dirty="0"/>
              <a:t>, 2006.</a:t>
            </a:r>
          </a:p>
          <a:p>
            <a:pPr lvl="1"/>
            <a:endParaRPr lang="en-US" dirty="0"/>
          </a:p>
          <a:p>
            <a:pPr lvl="1"/>
            <a:r>
              <a:rPr lang="en-US" dirty="0"/>
              <a:t>WHY?  No LEVEL 1 research (double blinded, randomized, controlled study) since Project Match</a:t>
            </a:r>
          </a:p>
        </p:txBody>
      </p:sp>
      <p:sp>
        <p:nvSpPr>
          <p:cNvPr id="3" name="Slide Number Placeholder 2"/>
          <p:cNvSpPr>
            <a:spLocks noGrp="1"/>
          </p:cNvSpPr>
          <p:nvPr>
            <p:ph type="sldNum" sz="quarter" idx="12"/>
          </p:nvPr>
        </p:nvSpPr>
        <p:spPr/>
        <p:txBody>
          <a:bodyPr/>
          <a:lstStyle/>
          <a:p>
            <a:fld id="{1114A5F4-4700-4956-8BFB-20DCEB312444}" type="slidenum">
              <a:rPr lang="en-US" smtClean="0"/>
              <a:pPr/>
              <a:t>79</a:t>
            </a:fld>
            <a:endParaRPr lang="en-US"/>
          </a:p>
        </p:txBody>
      </p:sp>
    </p:spTree>
    <p:extLst>
      <p:ext uri="{BB962C8B-B14F-4D97-AF65-F5344CB8AC3E}">
        <p14:creationId xmlns:p14="http://schemas.microsoft.com/office/powerpoint/2010/main" val="282195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7898-3415-7D48-82B6-8D6EE3225819}"/>
              </a:ext>
            </a:extLst>
          </p:cNvPr>
          <p:cNvSpPr>
            <a:spLocks noGrp="1"/>
          </p:cNvSpPr>
          <p:nvPr>
            <p:ph type="title"/>
          </p:nvPr>
        </p:nvSpPr>
        <p:spPr/>
        <p:txBody>
          <a:bodyPr/>
          <a:lstStyle/>
          <a:p>
            <a:r>
              <a:rPr lang="en-US" dirty="0"/>
              <a:t>Before We Start….</a:t>
            </a:r>
          </a:p>
        </p:txBody>
      </p:sp>
      <p:sp>
        <p:nvSpPr>
          <p:cNvPr id="3" name="Content Placeholder 2">
            <a:extLst>
              <a:ext uri="{FF2B5EF4-FFF2-40B4-BE49-F238E27FC236}">
                <a16:creationId xmlns:a16="http://schemas.microsoft.com/office/drawing/2014/main" id="{DA55EF2D-3AEE-0D45-B5EB-3C7B38D0A055}"/>
              </a:ext>
            </a:extLst>
          </p:cNvPr>
          <p:cNvSpPr>
            <a:spLocks noGrp="1"/>
          </p:cNvSpPr>
          <p:nvPr>
            <p:ph idx="1"/>
          </p:nvPr>
        </p:nvSpPr>
        <p:spPr/>
        <p:txBody>
          <a:bodyPr/>
          <a:lstStyle/>
          <a:p>
            <a:r>
              <a:rPr lang="en-US" dirty="0"/>
              <a:t>“There is a principle which is a bar against all information, which is proof against all arguments and which cannot fail to keep a man in everlasting ignorance-that principle is contempt prior to investigation.”</a:t>
            </a:r>
          </a:p>
          <a:p>
            <a:endParaRPr lang="en-US" dirty="0"/>
          </a:p>
          <a:p>
            <a:r>
              <a:rPr lang="en-US" dirty="0"/>
              <a:t>Herbert Spencer, Alcoholics Anonymous</a:t>
            </a:r>
          </a:p>
          <a:p>
            <a:pPr marL="0" indent="0">
              <a:buNone/>
            </a:pPr>
            <a:endParaRPr lang="en-US" dirty="0"/>
          </a:p>
        </p:txBody>
      </p:sp>
    </p:spTree>
    <p:extLst>
      <p:ext uri="{BB962C8B-B14F-4D97-AF65-F5344CB8AC3E}">
        <p14:creationId xmlns:p14="http://schemas.microsoft.com/office/powerpoint/2010/main" val="1394536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Treatments for Alcohol Dependence</a:t>
            </a:r>
          </a:p>
        </p:txBody>
      </p:sp>
      <p:sp>
        <p:nvSpPr>
          <p:cNvPr id="6" name="Content Placeholder 5"/>
          <p:cNvSpPr>
            <a:spLocks noGrp="1"/>
          </p:cNvSpPr>
          <p:nvPr>
            <p:ph idx="1"/>
          </p:nvPr>
        </p:nvSpPr>
        <p:spPr>
          <a:xfrm>
            <a:off x="900112" y="2133601"/>
            <a:ext cx="7345363" cy="2726634"/>
          </a:xfrm>
        </p:spPr>
        <p:txBody>
          <a:bodyPr/>
          <a:lstStyle/>
          <a:p>
            <a:r>
              <a:rPr lang="en-US" dirty="0"/>
              <a:t>Project MATCH:  compared CBT, MET and TSF (AA) in a randomized trial.</a:t>
            </a:r>
          </a:p>
          <a:p>
            <a:r>
              <a:rPr lang="en-US" dirty="0"/>
              <a:t>Tried to ”match” patient’s personalities with treatments.</a:t>
            </a:r>
          </a:p>
          <a:p>
            <a:r>
              <a:rPr lang="en-US" dirty="0"/>
              <a:t>NO CONTROL GROUP* ; no medications</a:t>
            </a:r>
          </a:p>
          <a:p>
            <a:endParaRPr lang="en-US" dirty="0"/>
          </a:p>
        </p:txBody>
      </p:sp>
      <p:sp>
        <p:nvSpPr>
          <p:cNvPr id="3" name="TextBox 2">
            <a:extLst>
              <a:ext uri="{FF2B5EF4-FFF2-40B4-BE49-F238E27FC236}">
                <a16:creationId xmlns:a16="http://schemas.microsoft.com/office/drawing/2014/main" id="{18A149CE-4A52-BA48-B788-E024F5F62E89}"/>
              </a:ext>
            </a:extLst>
          </p:cNvPr>
          <p:cNvSpPr txBox="1"/>
          <p:nvPr/>
        </p:nvSpPr>
        <p:spPr>
          <a:xfrm>
            <a:off x="1500809" y="5317435"/>
            <a:ext cx="4452730" cy="369332"/>
          </a:xfrm>
          <a:prstGeom prst="rect">
            <a:avLst/>
          </a:prstGeom>
          <a:noFill/>
        </p:spPr>
        <p:txBody>
          <a:bodyPr wrap="square" rtlCol="0">
            <a:spAutoFit/>
          </a:bodyPr>
          <a:lstStyle/>
          <a:p>
            <a:r>
              <a:rPr lang="en-US" dirty="0"/>
              <a:t>* don’t need one!</a:t>
            </a:r>
          </a:p>
        </p:txBody>
      </p:sp>
    </p:spTree>
    <p:extLst>
      <p:ext uri="{BB962C8B-B14F-4D97-AF65-F5344CB8AC3E}">
        <p14:creationId xmlns:p14="http://schemas.microsoft.com/office/powerpoint/2010/main" val="4162081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Treatments for Alcohol Dependence</a:t>
            </a:r>
          </a:p>
        </p:txBody>
      </p:sp>
      <p:sp>
        <p:nvSpPr>
          <p:cNvPr id="6" name="Content Placeholder 5"/>
          <p:cNvSpPr>
            <a:spLocks noGrp="1"/>
          </p:cNvSpPr>
          <p:nvPr>
            <p:ph idx="1"/>
          </p:nvPr>
        </p:nvSpPr>
        <p:spPr/>
        <p:txBody>
          <a:bodyPr>
            <a:normAutofit/>
          </a:bodyPr>
          <a:lstStyle/>
          <a:p>
            <a:r>
              <a:rPr lang="en-US" dirty="0"/>
              <a:t>Patients who were “angry” did better with MET.</a:t>
            </a:r>
          </a:p>
          <a:p>
            <a:r>
              <a:rPr lang="en-US" dirty="0"/>
              <a:t>Otherwise, AA was similar or superior to other groups.</a:t>
            </a:r>
          </a:p>
          <a:p>
            <a:r>
              <a:rPr lang="en-US" dirty="0"/>
              <a:t>Confirmed at 10 years after that study!</a:t>
            </a:r>
          </a:p>
          <a:p>
            <a:endParaRPr lang="en-US" dirty="0"/>
          </a:p>
          <a:p>
            <a:r>
              <a:rPr lang="en-US" sz="1600" dirty="0"/>
              <a:t>Pagano et al.  </a:t>
            </a:r>
            <a:r>
              <a:rPr lang="en-US" sz="1600" u="sng" dirty="0"/>
              <a:t>The 10 Year Course of AA Participation and Long Term Outcomes:  A follow up Study of outpatient Subjects in Project MATCH</a:t>
            </a:r>
            <a:r>
              <a:rPr lang="en-US" sz="1600" dirty="0"/>
              <a:t>.  </a:t>
            </a:r>
            <a:r>
              <a:rPr lang="en-US" sz="1600" dirty="0" err="1"/>
              <a:t>Subst</a:t>
            </a:r>
            <a:r>
              <a:rPr lang="en-US" sz="1600" dirty="0"/>
              <a:t> </a:t>
            </a:r>
            <a:r>
              <a:rPr lang="en-US" sz="1600" dirty="0" err="1"/>
              <a:t>Abus</a:t>
            </a:r>
            <a:r>
              <a:rPr lang="en-US" sz="1600" dirty="0"/>
              <a:t> 2013 Jan; 34(1):  51-59.</a:t>
            </a:r>
          </a:p>
        </p:txBody>
      </p:sp>
    </p:spTree>
    <p:extLst>
      <p:ext uri="{BB962C8B-B14F-4D97-AF65-F5344CB8AC3E}">
        <p14:creationId xmlns:p14="http://schemas.microsoft.com/office/powerpoint/2010/main" val="2925556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609600"/>
            <a:ext cx="7696200" cy="2362200"/>
          </a:xfrm>
        </p:spPr>
        <p:txBody>
          <a:bodyPr/>
          <a:lstStyle/>
          <a:p>
            <a:pPr eaLnBrk="1" hangingPunct="1"/>
            <a:r>
              <a:rPr lang="en-US" altLang="en-US" b="1"/>
              <a:t>AA Effectiveness – </a:t>
            </a:r>
            <a:br>
              <a:rPr lang="en-US" altLang="en-US" b="1"/>
            </a:br>
            <a:r>
              <a:rPr lang="en-US" altLang="en-US" b="1"/>
              <a:t>Faith Meets Science</a:t>
            </a:r>
          </a:p>
        </p:txBody>
      </p:sp>
      <p:sp>
        <p:nvSpPr>
          <p:cNvPr id="215043" name="Rectangle 3"/>
          <p:cNvSpPr>
            <a:spLocks noGrp="1" noChangeArrowheads="1"/>
          </p:cNvSpPr>
          <p:nvPr>
            <p:ph type="subTitle" idx="1"/>
          </p:nvPr>
        </p:nvSpPr>
        <p:spPr>
          <a:xfrm>
            <a:off x="609600" y="3581400"/>
            <a:ext cx="7543800" cy="2819400"/>
          </a:xfrm>
          <a:extLst>
            <a:ext uri="{91240B29-F687-4f45-9708-019B960494DF}">
              <a14:hiddenLine xmlns:a14="http://schemas.microsoft.com/office/drawing/2010/main" xmlns="" w="9525">
                <a:solidFill>
                  <a:schemeClr val="hlink"/>
                </a:solidFill>
                <a:miter lim="800000"/>
                <a:headEnd/>
                <a:tailEnd/>
              </a14:hiddenLine>
            </a:ext>
          </a:extLst>
        </p:spPr>
        <p:txBody>
          <a:bodyPr/>
          <a:lstStyle/>
          <a:p>
            <a:pPr eaLnBrk="1" hangingPunct="1">
              <a:lnSpc>
                <a:spcPct val="80000"/>
              </a:lnSpc>
              <a:defRPr/>
            </a:pPr>
            <a:r>
              <a:rPr lang="en-US" b="1"/>
              <a:t>Lee Ann Kaskutas, Dr.P.H.</a:t>
            </a:r>
          </a:p>
          <a:p>
            <a:pPr eaLnBrk="1" hangingPunct="1">
              <a:lnSpc>
                <a:spcPct val="80000"/>
              </a:lnSpc>
              <a:defRPr/>
            </a:pPr>
            <a:r>
              <a:rPr lang="en-US" sz="2800" b="1"/>
              <a:t>Alcohol Research Group, Emeryville, CA</a:t>
            </a:r>
          </a:p>
          <a:p>
            <a:pPr eaLnBrk="1" hangingPunct="1">
              <a:lnSpc>
                <a:spcPct val="80000"/>
              </a:lnSpc>
              <a:defRPr/>
            </a:pPr>
            <a:r>
              <a:rPr lang="en-US" sz="2800" b="1"/>
              <a:t>School of Public Health, UC Berkeley </a:t>
            </a:r>
          </a:p>
          <a:p>
            <a:pPr eaLnBrk="1" hangingPunct="1">
              <a:lnSpc>
                <a:spcPct val="80000"/>
              </a:lnSpc>
              <a:defRPr/>
            </a:pPr>
            <a:endParaRPr lang="en-US" sz="2800" b="1" u="sng"/>
          </a:p>
          <a:p>
            <a:pPr eaLnBrk="1" hangingPunct="1">
              <a:lnSpc>
                <a:spcPct val="80000"/>
              </a:lnSpc>
              <a:defRPr/>
            </a:pPr>
            <a:r>
              <a:rPr lang="en-US" sz="1800"/>
              <a:t>Presented at the Annual Meeting and Conference of the Federation of State Physician Health Programs (FSPHP)</a:t>
            </a:r>
          </a:p>
          <a:p>
            <a:pPr eaLnBrk="1" hangingPunct="1">
              <a:lnSpc>
                <a:spcPct val="80000"/>
              </a:lnSpc>
              <a:defRPr/>
            </a:pPr>
            <a:r>
              <a:rPr lang="en-US" sz="1800"/>
              <a:t>April 25, 2012</a:t>
            </a:r>
          </a:p>
          <a:p>
            <a:pPr eaLnBrk="1" hangingPunct="1">
              <a:lnSpc>
                <a:spcPct val="80000"/>
              </a:lnSpc>
              <a:defRPr/>
            </a:pPr>
            <a:r>
              <a:rPr lang="en-US" sz="1800"/>
              <a:t>Fort Worth, TX</a:t>
            </a:r>
            <a:endParaRPr lang="en-US" sz="1600"/>
          </a:p>
        </p:txBody>
      </p:sp>
    </p:spTree>
    <p:extLst>
      <p:ext uri="{BB962C8B-B14F-4D97-AF65-F5344CB8AC3E}">
        <p14:creationId xmlns:p14="http://schemas.microsoft.com/office/powerpoint/2010/main" val="20119520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fontScale="90000"/>
          </a:bodyPr>
          <a:lstStyle/>
          <a:p>
            <a:pPr eaLnBrk="1" hangingPunct="1">
              <a:defRPr/>
            </a:pPr>
            <a:r>
              <a:rPr lang="en-US"/>
              <a:t>Criteria to establish causation</a:t>
            </a:r>
          </a:p>
        </p:txBody>
      </p:sp>
      <p:sp>
        <p:nvSpPr>
          <p:cNvPr id="221187" name="Rectangle 3"/>
          <p:cNvSpPr>
            <a:spLocks noGrp="1" noChangeArrowheads="1"/>
          </p:cNvSpPr>
          <p:nvPr>
            <p:ph type="body" idx="1"/>
          </p:nvPr>
        </p:nvSpPr>
        <p:spPr/>
        <p:txBody>
          <a:bodyPr/>
          <a:lstStyle/>
          <a:p>
            <a:pPr eaLnBrk="1" hangingPunct="1">
              <a:defRPr/>
            </a:pPr>
            <a:r>
              <a:rPr lang="en-US"/>
              <a:t>Strength of association</a:t>
            </a:r>
          </a:p>
          <a:p>
            <a:pPr eaLnBrk="1" hangingPunct="1">
              <a:defRPr/>
            </a:pPr>
            <a:r>
              <a:rPr lang="en-US"/>
              <a:t>Dose-response relationship</a:t>
            </a:r>
          </a:p>
          <a:p>
            <a:pPr eaLnBrk="1" hangingPunct="1">
              <a:defRPr/>
            </a:pPr>
            <a:r>
              <a:rPr lang="en-US"/>
              <a:t>Consistency of association</a:t>
            </a:r>
          </a:p>
          <a:p>
            <a:pPr eaLnBrk="1" hangingPunct="1">
              <a:defRPr/>
            </a:pPr>
            <a:r>
              <a:rPr lang="en-US"/>
              <a:t>Temporally-correct association</a:t>
            </a:r>
          </a:p>
          <a:p>
            <a:pPr eaLnBrk="1" hangingPunct="1">
              <a:defRPr/>
            </a:pPr>
            <a:r>
              <a:rPr lang="en-US"/>
              <a:t>Specificity of the association</a:t>
            </a:r>
          </a:p>
          <a:p>
            <a:pPr eaLnBrk="1" hangingPunct="1">
              <a:defRPr/>
            </a:pPr>
            <a:r>
              <a:rPr lang="en-US"/>
              <a:t>Coherence with existing information</a:t>
            </a:r>
          </a:p>
        </p:txBody>
      </p:sp>
      <p:sp>
        <p:nvSpPr>
          <p:cNvPr id="221189" name="Text Box 5"/>
          <p:cNvSpPr txBox="1">
            <a:spLocks noChangeArrowheads="1"/>
          </p:cNvSpPr>
          <p:nvPr/>
        </p:nvSpPr>
        <p:spPr bwMode="auto">
          <a:xfrm>
            <a:off x="609600" y="6477000"/>
            <a:ext cx="8458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400">
                <a:solidFill>
                  <a:schemeClr val="bg1"/>
                </a:solidFill>
                <a:latin typeface="Arial" charset="0"/>
                <a:ea typeface="ＭＳ Ｐゴシック" charset="0"/>
              </a:rPr>
              <a:t>Mausner &amp; Kramer, </a:t>
            </a:r>
            <a:r>
              <a:rPr lang="en-US" sz="1400" i="1">
                <a:solidFill>
                  <a:schemeClr val="bg1"/>
                </a:solidFill>
                <a:latin typeface="Arial" charset="0"/>
                <a:ea typeface="ＭＳ Ｐゴシック" charset="0"/>
              </a:rPr>
              <a:t>Epidemiology -- text</a:t>
            </a:r>
            <a:r>
              <a:rPr lang="en-US" sz="1400">
                <a:solidFill>
                  <a:schemeClr val="bg1"/>
                </a:solidFill>
                <a:latin typeface="Arial" charset="0"/>
                <a:ea typeface="ＭＳ Ｐゴシック" charset="0"/>
              </a:rPr>
              <a:t> 1985</a:t>
            </a:r>
          </a:p>
        </p:txBody>
      </p:sp>
    </p:spTree>
    <p:extLst>
      <p:ext uri="{BB962C8B-B14F-4D97-AF65-F5344CB8AC3E}">
        <p14:creationId xmlns:p14="http://schemas.microsoft.com/office/powerpoint/2010/main" val="12046854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normAutofit fontScale="90000"/>
          </a:bodyPr>
          <a:lstStyle/>
          <a:p>
            <a:pPr eaLnBrk="1" hangingPunct="1">
              <a:defRPr/>
            </a:pPr>
            <a:r>
              <a:rPr lang="en-US"/>
              <a:t>Criteria to establish causation</a:t>
            </a:r>
          </a:p>
        </p:txBody>
      </p:sp>
      <p:sp>
        <p:nvSpPr>
          <p:cNvPr id="386051" name="Rectangle 3"/>
          <p:cNvSpPr>
            <a:spLocks noGrp="1" noChangeArrowheads="1"/>
          </p:cNvSpPr>
          <p:nvPr>
            <p:ph type="body" idx="1"/>
          </p:nvPr>
        </p:nvSpPr>
        <p:spPr/>
        <p:txBody>
          <a:bodyPr/>
          <a:lstStyle/>
          <a:p>
            <a:pPr eaLnBrk="1" hangingPunct="1">
              <a:buFont typeface="Wingdings" charset="0"/>
              <a:buChar char="ü"/>
              <a:defRPr/>
            </a:pPr>
            <a:r>
              <a:rPr lang="en-US" dirty="0"/>
              <a:t>Strength of association</a:t>
            </a:r>
          </a:p>
          <a:p>
            <a:pPr eaLnBrk="1" hangingPunct="1">
              <a:buFont typeface="Wingdings" charset="0"/>
              <a:buChar char="ü"/>
              <a:defRPr/>
            </a:pPr>
            <a:r>
              <a:rPr lang="en-US" dirty="0"/>
              <a:t>Dose-response relationship</a:t>
            </a:r>
          </a:p>
          <a:p>
            <a:pPr eaLnBrk="1" hangingPunct="1">
              <a:buFont typeface="Wingdings" charset="0"/>
              <a:buChar char="ü"/>
              <a:defRPr/>
            </a:pPr>
            <a:r>
              <a:rPr lang="en-US" dirty="0"/>
              <a:t>Consistency of association</a:t>
            </a:r>
          </a:p>
          <a:p>
            <a:pPr eaLnBrk="1" hangingPunct="1">
              <a:buFont typeface="Wingdings" charset="0"/>
              <a:buChar char="ü"/>
              <a:defRPr/>
            </a:pPr>
            <a:r>
              <a:rPr lang="en-US" dirty="0"/>
              <a:t>Temporally-correct association</a:t>
            </a:r>
          </a:p>
          <a:p>
            <a:pPr eaLnBrk="1" hangingPunct="1">
              <a:buClr>
                <a:srgbClr val="FF0000"/>
              </a:buClr>
              <a:buFont typeface="Arial" charset="0"/>
              <a:buChar char="–"/>
              <a:defRPr/>
            </a:pPr>
            <a:r>
              <a:rPr lang="en-US" dirty="0">
                <a:solidFill>
                  <a:srgbClr val="FF0000"/>
                </a:solidFill>
              </a:rPr>
              <a:t>Specificity of the association (2/4 </a:t>
            </a:r>
            <a:r>
              <a:rPr lang="en-US" dirty="0" err="1">
                <a:solidFill>
                  <a:srgbClr val="FF0000"/>
                </a:solidFill>
              </a:rPr>
              <a:t>pos</a:t>
            </a:r>
            <a:r>
              <a:rPr lang="en-US" dirty="0">
                <a:solidFill>
                  <a:srgbClr val="FF0000"/>
                </a:solidFill>
              </a:rPr>
              <a:t>)</a:t>
            </a:r>
          </a:p>
          <a:p>
            <a:pPr eaLnBrk="1" hangingPunct="1">
              <a:buFont typeface="Wingdings" charset="0"/>
              <a:buChar char="ü"/>
              <a:defRPr/>
            </a:pPr>
            <a:r>
              <a:rPr lang="en-US" dirty="0"/>
              <a:t>Coherence with existing information</a:t>
            </a:r>
          </a:p>
        </p:txBody>
      </p:sp>
      <p:sp>
        <p:nvSpPr>
          <p:cNvPr id="386052" name="Text Box 4"/>
          <p:cNvSpPr txBox="1">
            <a:spLocks noChangeArrowheads="1"/>
          </p:cNvSpPr>
          <p:nvPr/>
        </p:nvSpPr>
        <p:spPr bwMode="auto">
          <a:xfrm>
            <a:off x="609600" y="6477000"/>
            <a:ext cx="8458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400">
                <a:solidFill>
                  <a:schemeClr val="bg1"/>
                </a:solidFill>
                <a:latin typeface="Arial" charset="0"/>
                <a:ea typeface="ＭＳ Ｐゴシック" charset="0"/>
              </a:rPr>
              <a:t>Mausner &amp; Kramer, </a:t>
            </a:r>
            <a:r>
              <a:rPr lang="en-US" sz="1400" i="1">
                <a:solidFill>
                  <a:schemeClr val="bg1"/>
                </a:solidFill>
                <a:latin typeface="Arial" charset="0"/>
                <a:ea typeface="ＭＳ Ｐゴシック" charset="0"/>
              </a:rPr>
              <a:t>Epidemiology -- text</a:t>
            </a:r>
            <a:r>
              <a:rPr lang="en-US" sz="1400">
                <a:solidFill>
                  <a:schemeClr val="bg1"/>
                </a:solidFill>
                <a:latin typeface="Arial" charset="0"/>
                <a:ea typeface="ＭＳ Ｐゴシック" charset="0"/>
              </a:rPr>
              <a:t> 1985</a:t>
            </a:r>
          </a:p>
        </p:txBody>
      </p:sp>
    </p:spTree>
    <p:extLst>
      <p:ext uri="{BB962C8B-B14F-4D97-AF65-F5344CB8AC3E}">
        <p14:creationId xmlns:p14="http://schemas.microsoft.com/office/powerpoint/2010/main" val="851799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normAutofit fontScale="90000"/>
          </a:bodyPr>
          <a:lstStyle/>
          <a:p>
            <a:pPr eaLnBrk="1" hangingPunct="1">
              <a:defRPr/>
            </a:pPr>
            <a:r>
              <a:rPr lang="en-US"/>
              <a:t>Criteria to establish causation</a:t>
            </a:r>
          </a:p>
        </p:txBody>
      </p:sp>
      <p:sp>
        <p:nvSpPr>
          <p:cNvPr id="351235" name="Rectangle 3"/>
          <p:cNvSpPr>
            <a:spLocks noGrp="1" noChangeArrowheads="1"/>
          </p:cNvSpPr>
          <p:nvPr>
            <p:ph type="body" idx="1"/>
          </p:nvPr>
        </p:nvSpPr>
        <p:spPr/>
        <p:txBody>
          <a:bodyPr/>
          <a:lstStyle/>
          <a:p>
            <a:pPr eaLnBrk="1" hangingPunct="1">
              <a:defRPr/>
            </a:pPr>
            <a:r>
              <a:rPr lang="en-US"/>
              <a:t>Strength of association</a:t>
            </a:r>
          </a:p>
          <a:p>
            <a:pPr eaLnBrk="1" hangingPunct="1">
              <a:defRPr/>
            </a:pPr>
            <a:r>
              <a:rPr lang="en-US">
                <a:solidFill>
                  <a:schemeClr val="folHlink"/>
                </a:solidFill>
              </a:rPr>
              <a:t>Dose-response relationship</a:t>
            </a:r>
          </a:p>
          <a:p>
            <a:pPr eaLnBrk="1" hangingPunct="1">
              <a:defRPr/>
            </a:pPr>
            <a:r>
              <a:rPr lang="en-US">
                <a:solidFill>
                  <a:schemeClr val="folHlink"/>
                </a:solidFill>
              </a:rPr>
              <a:t>Consistency of association</a:t>
            </a:r>
          </a:p>
          <a:p>
            <a:pPr eaLnBrk="1" hangingPunct="1">
              <a:defRPr/>
            </a:pPr>
            <a:r>
              <a:rPr lang="en-US">
                <a:solidFill>
                  <a:schemeClr val="folHlink"/>
                </a:solidFill>
              </a:rPr>
              <a:t>Temporally-correct association</a:t>
            </a:r>
          </a:p>
          <a:p>
            <a:pPr eaLnBrk="1" hangingPunct="1">
              <a:defRPr/>
            </a:pPr>
            <a:r>
              <a:rPr lang="en-US">
                <a:solidFill>
                  <a:schemeClr val="folHlink"/>
                </a:solidFill>
              </a:rPr>
              <a:t>Specificity of the association</a:t>
            </a:r>
          </a:p>
          <a:p>
            <a:pPr eaLnBrk="1" hangingPunct="1">
              <a:defRPr/>
            </a:pPr>
            <a:r>
              <a:rPr lang="en-US">
                <a:solidFill>
                  <a:schemeClr val="folHlink"/>
                </a:solidFill>
              </a:rPr>
              <a:t>Coherence with existing information</a:t>
            </a:r>
          </a:p>
        </p:txBody>
      </p:sp>
      <p:sp>
        <p:nvSpPr>
          <p:cNvPr id="351237" name="Text Box 5"/>
          <p:cNvSpPr txBox="1">
            <a:spLocks noChangeArrowheads="1"/>
          </p:cNvSpPr>
          <p:nvPr/>
        </p:nvSpPr>
        <p:spPr bwMode="auto">
          <a:xfrm>
            <a:off x="609600" y="6477000"/>
            <a:ext cx="8458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400">
                <a:solidFill>
                  <a:schemeClr val="bg1"/>
                </a:solidFill>
                <a:latin typeface="Arial" charset="0"/>
                <a:ea typeface="ＭＳ Ｐゴシック" charset="0"/>
              </a:rPr>
              <a:t>Mausner &amp; Kramer, </a:t>
            </a:r>
            <a:r>
              <a:rPr lang="en-US" sz="1400" i="1">
                <a:solidFill>
                  <a:schemeClr val="bg1"/>
                </a:solidFill>
                <a:latin typeface="Arial" charset="0"/>
                <a:ea typeface="ＭＳ Ｐゴシック" charset="0"/>
              </a:rPr>
              <a:t>Epidemiology -- text</a:t>
            </a:r>
            <a:r>
              <a:rPr lang="en-US" sz="1400">
                <a:solidFill>
                  <a:schemeClr val="bg1"/>
                </a:solidFill>
                <a:latin typeface="Arial" charset="0"/>
                <a:ea typeface="ＭＳ Ｐゴシック" charset="0"/>
              </a:rPr>
              <a:t> 1985</a:t>
            </a:r>
          </a:p>
        </p:txBody>
      </p:sp>
    </p:spTree>
    <p:extLst>
      <p:ext uri="{BB962C8B-B14F-4D97-AF65-F5344CB8AC3E}">
        <p14:creationId xmlns:p14="http://schemas.microsoft.com/office/powerpoint/2010/main" val="494689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dirty="0"/>
              <a:t>Abstinence &amp; AA exposure</a:t>
            </a:r>
          </a:p>
        </p:txBody>
      </p:sp>
      <p:sp>
        <p:nvSpPr>
          <p:cNvPr id="222215" name="Text Box 7"/>
          <p:cNvSpPr txBox="1">
            <a:spLocks noChangeArrowheads="1"/>
          </p:cNvSpPr>
          <p:nvPr/>
        </p:nvSpPr>
        <p:spPr bwMode="auto">
          <a:xfrm>
            <a:off x="5867400" y="6324600"/>
            <a:ext cx="3200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sz="1400">
                <a:solidFill>
                  <a:schemeClr val="bg1"/>
                </a:solidFill>
                <a:latin typeface="Arial" charset="0"/>
                <a:ea typeface="ＭＳ Ｐゴシック" charset="0"/>
              </a:rPr>
              <a:t>Ouimette et al., </a:t>
            </a:r>
            <a:r>
              <a:rPr lang="en-US" sz="1400" i="1">
                <a:solidFill>
                  <a:schemeClr val="bg1"/>
                </a:solidFill>
                <a:latin typeface="Arial" charset="0"/>
                <a:ea typeface="ＭＳ Ｐゴシック" charset="0"/>
              </a:rPr>
              <a:t>J Stud Alcohol</a:t>
            </a:r>
            <a:r>
              <a:rPr lang="en-US" sz="1400">
                <a:solidFill>
                  <a:schemeClr val="bg1"/>
                </a:solidFill>
                <a:latin typeface="Arial" charset="0"/>
                <a:ea typeface="ＭＳ Ｐゴシック" charset="0"/>
              </a:rPr>
              <a:t> 1998</a:t>
            </a:r>
          </a:p>
          <a:p>
            <a:pPr algn="r">
              <a:defRPr/>
            </a:pPr>
            <a:r>
              <a:rPr lang="en-US" sz="1400">
                <a:solidFill>
                  <a:schemeClr val="bg1"/>
                </a:solidFill>
                <a:latin typeface="Arial" charset="0"/>
                <a:ea typeface="ＭＳ Ｐゴシック" charset="0"/>
              </a:rPr>
              <a:t>Thurstin et al., </a:t>
            </a:r>
            <a:r>
              <a:rPr lang="en-US" sz="1400" i="1">
                <a:solidFill>
                  <a:schemeClr val="bg1"/>
                </a:solidFill>
                <a:latin typeface="Arial" charset="0"/>
                <a:ea typeface="ＭＳ Ｐゴシック" charset="0"/>
              </a:rPr>
              <a:t>Int J Addict</a:t>
            </a:r>
            <a:r>
              <a:rPr lang="en-US" sz="1400">
                <a:solidFill>
                  <a:schemeClr val="bg1"/>
                </a:solidFill>
                <a:latin typeface="Arial" charset="0"/>
                <a:ea typeface="ＭＳ Ｐゴシック" charset="0"/>
              </a:rPr>
              <a:t> 1987</a:t>
            </a:r>
          </a:p>
        </p:txBody>
      </p:sp>
      <p:sp>
        <p:nvSpPr>
          <p:cNvPr id="222217" name="Text Box 9"/>
          <p:cNvSpPr txBox="1">
            <a:spLocks noChangeArrowheads="1"/>
          </p:cNvSpPr>
          <p:nvPr/>
        </p:nvSpPr>
        <p:spPr bwMode="auto">
          <a:xfrm>
            <a:off x="76200" y="6324600"/>
            <a:ext cx="3200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a:solidFill>
                  <a:schemeClr val="bg1"/>
                </a:solidFill>
                <a:latin typeface="Arial" charset="0"/>
                <a:ea typeface="ＭＳ Ｐゴシック" charset="0"/>
              </a:rPr>
              <a:t>male VA inpatients</a:t>
            </a:r>
          </a:p>
          <a:p>
            <a:pPr>
              <a:defRPr/>
            </a:pPr>
            <a:r>
              <a:rPr lang="en-US" sz="1400">
                <a:solidFill>
                  <a:schemeClr val="bg1"/>
                </a:solidFill>
                <a:latin typeface="Arial" charset="0"/>
                <a:ea typeface="ＭＳ Ｐゴシック" charset="0"/>
              </a:rPr>
              <a:t>1 yr </a:t>
            </a:r>
            <a:r>
              <a:rPr lang="en-US" sz="1400" i="1">
                <a:solidFill>
                  <a:schemeClr val="bg1"/>
                </a:solidFill>
                <a:latin typeface="Arial" charset="0"/>
                <a:ea typeface="ＭＳ Ｐゴシック" charset="0"/>
              </a:rPr>
              <a:t>n</a:t>
            </a:r>
            <a:r>
              <a:rPr lang="en-US" sz="1400">
                <a:solidFill>
                  <a:schemeClr val="bg1"/>
                </a:solidFill>
                <a:latin typeface="Arial" charset="0"/>
                <a:ea typeface="ＭＳ Ｐゴシック" charset="0"/>
              </a:rPr>
              <a:t> = 3018; 18 mo </a:t>
            </a:r>
            <a:r>
              <a:rPr lang="en-US" sz="1400" i="1">
                <a:solidFill>
                  <a:schemeClr val="bg1"/>
                </a:solidFill>
                <a:latin typeface="Arial" charset="0"/>
                <a:ea typeface="ＭＳ Ｐゴシック" charset="0"/>
              </a:rPr>
              <a:t>n</a:t>
            </a:r>
            <a:r>
              <a:rPr lang="en-US" sz="1400">
                <a:solidFill>
                  <a:schemeClr val="bg1"/>
                </a:solidFill>
                <a:latin typeface="Arial" charset="0"/>
                <a:ea typeface="ＭＳ Ｐゴシック" charset="0"/>
              </a:rPr>
              <a:t> = 91</a:t>
            </a:r>
          </a:p>
        </p:txBody>
      </p:sp>
      <p:graphicFrame>
        <p:nvGraphicFramePr>
          <p:cNvPr id="18436" name="Object 10"/>
          <p:cNvGraphicFramePr>
            <a:graphicFrameLocks noGrp="1" noChangeAspect="1"/>
          </p:cNvGraphicFramePr>
          <p:nvPr>
            <p:ph type="chart" idx="1"/>
            <p:extLst>
              <p:ext uri="{D42A27DB-BD31-4B8C-83A1-F6EECF244321}">
                <p14:modId xmlns:p14="http://schemas.microsoft.com/office/powerpoint/2010/main" val="3638781051"/>
              </p:ext>
            </p:extLst>
          </p:nvPr>
        </p:nvGraphicFramePr>
        <p:xfrm>
          <a:off x="541421" y="1943100"/>
          <a:ext cx="7772400" cy="4114800"/>
        </p:xfrm>
        <a:graphic>
          <a:graphicData uri="http://schemas.openxmlformats.org/presentationml/2006/ole">
            <mc:AlternateContent xmlns:mc="http://schemas.openxmlformats.org/markup-compatibility/2006">
              <mc:Choice xmlns:v="urn:schemas-microsoft-com:vml" Requires="v">
                <p:oleObj spid="_x0000_s10380" name="Chart" r:id="rId4" imgW="7772400" imgH="4114800" progId="MSGraph.Chart.8">
                  <p:embed followColorScheme="full"/>
                </p:oleObj>
              </mc:Choice>
              <mc:Fallback>
                <p:oleObj name="Chart" r:id="rId4" imgW="7772400" imgH="4114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21" y="19431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own Arrow 1"/>
          <p:cNvSpPr/>
          <p:nvPr/>
        </p:nvSpPr>
        <p:spPr>
          <a:xfrm>
            <a:off x="2247900" y="1485900"/>
            <a:ext cx="723900" cy="533400"/>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4926D6E-F8D9-5C40-8F13-E2BE634F87E4}"/>
              </a:ext>
            </a:extLst>
          </p:cNvPr>
          <p:cNvSpPr txBox="1"/>
          <p:nvPr/>
        </p:nvSpPr>
        <p:spPr>
          <a:xfrm rot="16200000">
            <a:off x="1923792" y="4222200"/>
            <a:ext cx="1292793" cy="369332"/>
          </a:xfrm>
          <a:prstGeom prst="rect">
            <a:avLst/>
          </a:prstGeom>
          <a:noFill/>
        </p:spPr>
        <p:txBody>
          <a:bodyPr wrap="square" rtlCol="0">
            <a:spAutoFit/>
          </a:bodyPr>
          <a:lstStyle/>
          <a:p>
            <a:r>
              <a:rPr lang="en-US" dirty="0"/>
              <a:t>One year </a:t>
            </a:r>
          </a:p>
        </p:txBody>
      </p:sp>
      <p:sp>
        <p:nvSpPr>
          <p:cNvPr id="4" name="TextBox 3">
            <a:extLst>
              <a:ext uri="{FF2B5EF4-FFF2-40B4-BE49-F238E27FC236}">
                <a16:creationId xmlns:a16="http://schemas.microsoft.com/office/drawing/2014/main" id="{7DFDA07D-AC1E-334F-A953-C6D0223F23A7}"/>
              </a:ext>
            </a:extLst>
          </p:cNvPr>
          <p:cNvSpPr txBox="1"/>
          <p:nvPr/>
        </p:nvSpPr>
        <p:spPr>
          <a:xfrm rot="16200000">
            <a:off x="623113" y="2222674"/>
            <a:ext cx="5014846" cy="646331"/>
          </a:xfrm>
          <a:prstGeom prst="rect">
            <a:avLst/>
          </a:prstGeom>
          <a:noFill/>
        </p:spPr>
        <p:txBody>
          <a:bodyPr wrap="square" rtlCol="0">
            <a:spAutoFit/>
          </a:bodyPr>
          <a:lstStyle/>
          <a:p>
            <a:r>
              <a:rPr lang="en-US" dirty="0"/>
              <a:t>18 months</a:t>
            </a:r>
          </a:p>
          <a:p>
            <a:endParaRPr lang="en-US" dirty="0"/>
          </a:p>
        </p:txBody>
      </p:sp>
    </p:spTree>
    <p:extLst>
      <p:ext uri="{BB962C8B-B14F-4D97-AF65-F5344CB8AC3E}">
        <p14:creationId xmlns:p14="http://schemas.microsoft.com/office/powerpoint/2010/main" val="1936411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a:t>Abstinence &amp; AA exposure</a:t>
            </a:r>
          </a:p>
        </p:txBody>
      </p:sp>
      <p:sp>
        <p:nvSpPr>
          <p:cNvPr id="222215" name="Text Box 7"/>
          <p:cNvSpPr txBox="1">
            <a:spLocks noChangeArrowheads="1"/>
          </p:cNvSpPr>
          <p:nvPr/>
        </p:nvSpPr>
        <p:spPr bwMode="auto">
          <a:xfrm>
            <a:off x="5867400" y="6324600"/>
            <a:ext cx="3200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sz="1400">
                <a:solidFill>
                  <a:schemeClr val="bg1"/>
                </a:solidFill>
                <a:latin typeface="Arial" charset="0"/>
                <a:ea typeface="ＭＳ Ｐゴシック" charset="0"/>
              </a:rPr>
              <a:t>Ouimette et al., </a:t>
            </a:r>
            <a:r>
              <a:rPr lang="en-US" sz="1400" i="1">
                <a:solidFill>
                  <a:schemeClr val="bg1"/>
                </a:solidFill>
                <a:latin typeface="Arial" charset="0"/>
                <a:ea typeface="ＭＳ Ｐゴシック" charset="0"/>
              </a:rPr>
              <a:t>J Stud Alcohol</a:t>
            </a:r>
            <a:r>
              <a:rPr lang="en-US" sz="1400">
                <a:solidFill>
                  <a:schemeClr val="bg1"/>
                </a:solidFill>
                <a:latin typeface="Arial" charset="0"/>
                <a:ea typeface="ＭＳ Ｐゴシック" charset="0"/>
              </a:rPr>
              <a:t> 1998</a:t>
            </a:r>
          </a:p>
          <a:p>
            <a:pPr algn="r">
              <a:defRPr/>
            </a:pPr>
            <a:r>
              <a:rPr lang="en-US" sz="1400">
                <a:solidFill>
                  <a:schemeClr val="bg1"/>
                </a:solidFill>
                <a:latin typeface="Arial" charset="0"/>
                <a:ea typeface="ＭＳ Ｐゴシック" charset="0"/>
              </a:rPr>
              <a:t>Thurstin et al., </a:t>
            </a:r>
            <a:r>
              <a:rPr lang="en-US" sz="1400" i="1">
                <a:solidFill>
                  <a:schemeClr val="bg1"/>
                </a:solidFill>
                <a:latin typeface="Arial" charset="0"/>
                <a:ea typeface="ＭＳ Ｐゴシック" charset="0"/>
              </a:rPr>
              <a:t>Int J Addict</a:t>
            </a:r>
            <a:r>
              <a:rPr lang="en-US" sz="1400">
                <a:solidFill>
                  <a:schemeClr val="bg1"/>
                </a:solidFill>
                <a:latin typeface="Arial" charset="0"/>
                <a:ea typeface="ＭＳ Ｐゴシック" charset="0"/>
              </a:rPr>
              <a:t> 1987</a:t>
            </a:r>
          </a:p>
        </p:txBody>
      </p:sp>
      <p:sp>
        <p:nvSpPr>
          <p:cNvPr id="222217" name="Text Box 9"/>
          <p:cNvSpPr txBox="1">
            <a:spLocks noChangeArrowheads="1"/>
          </p:cNvSpPr>
          <p:nvPr/>
        </p:nvSpPr>
        <p:spPr bwMode="auto">
          <a:xfrm>
            <a:off x="76200" y="6324600"/>
            <a:ext cx="3200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a:solidFill>
                  <a:schemeClr val="bg1"/>
                </a:solidFill>
                <a:latin typeface="Arial" charset="0"/>
                <a:ea typeface="ＭＳ Ｐゴシック" charset="0"/>
              </a:rPr>
              <a:t>male VA inpatients</a:t>
            </a:r>
          </a:p>
          <a:p>
            <a:pPr>
              <a:defRPr/>
            </a:pPr>
            <a:r>
              <a:rPr lang="en-US" sz="1400">
                <a:solidFill>
                  <a:schemeClr val="bg1"/>
                </a:solidFill>
                <a:latin typeface="Arial" charset="0"/>
                <a:ea typeface="ＭＳ Ｐゴシック" charset="0"/>
              </a:rPr>
              <a:t>1 yr </a:t>
            </a:r>
            <a:r>
              <a:rPr lang="en-US" sz="1400" i="1">
                <a:solidFill>
                  <a:schemeClr val="bg1"/>
                </a:solidFill>
                <a:latin typeface="Arial" charset="0"/>
                <a:ea typeface="ＭＳ Ｐゴシック" charset="0"/>
              </a:rPr>
              <a:t>n</a:t>
            </a:r>
            <a:r>
              <a:rPr lang="en-US" sz="1400">
                <a:solidFill>
                  <a:schemeClr val="bg1"/>
                </a:solidFill>
                <a:latin typeface="Arial" charset="0"/>
                <a:ea typeface="ＭＳ Ｐゴシック" charset="0"/>
              </a:rPr>
              <a:t> = 3018; 18 mo </a:t>
            </a:r>
            <a:r>
              <a:rPr lang="en-US" sz="1400" i="1">
                <a:solidFill>
                  <a:schemeClr val="bg1"/>
                </a:solidFill>
                <a:latin typeface="Arial" charset="0"/>
                <a:ea typeface="ＭＳ Ｐゴシック" charset="0"/>
              </a:rPr>
              <a:t>n</a:t>
            </a:r>
            <a:r>
              <a:rPr lang="en-US" sz="1400">
                <a:solidFill>
                  <a:schemeClr val="bg1"/>
                </a:solidFill>
                <a:latin typeface="Arial" charset="0"/>
                <a:ea typeface="ＭＳ Ｐゴシック" charset="0"/>
              </a:rPr>
              <a:t> = 91</a:t>
            </a:r>
          </a:p>
        </p:txBody>
      </p:sp>
      <p:graphicFrame>
        <p:nvGraphicFramePr>
          <p:cNvPr id="18436" name="Object 10"/>
          <p:cNvGraphicFramePr>
            <a:graphicFrameLocks noGrp="1" noChangeAspect="1"/>
          </p:cNvGraphicFramePr>
          <p:nvPr>
            <p:ph type="chart" idx="1"/>
            <p:extLst>
              <p:ext uri="{D42A27DB-BD31-4B8C-83A1-F6EECF244321}">
                <p14:modId xmlns:p14="http://schemas.microsoft.com/office/powerpoint/2010/main" val="2747265192"/>
              </p:ext>
            </p:extLst>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1136" name="Chart" r:id="rId4" imgW="7772400" imgH="4114800" progId="MSGraph.Chart.8">
                  <p:embed followColorScheme="full"/>
                </p:oleObj>
              </mc:Choice>
              <mc:Fallback>
                <p:oleObj name="Chart" r:id="rId4" imgW="7772400" imgH="4114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own Arrow 1"/>
          <p:cNvSpPr/>
          <p:nvPr/>
        </p:nvSpPr>
        <p:spPr>
          <a:xfrm>
            <a:off x="5308600" y="3048000"/>
            <a:ext cx="723900" cy="533400"/>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4165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pPr eaLnBrk="1" hangingPunct="1">
              <a:defRPr/>
            </a:pPr>
            <a:r>
              <a:rPr lang="en-US"/>
              <a:t>Criteria to establish causation</a:t>
            </a:r>
          </a:p>
        </p:txBody>
      </p:sp>
      <p:sp>
        <p:nvSpPr>
          <p:cNvPr id="352259" name="Rectangle 3"/>
          <p:cNvSpPr>
            <a:spLocks noGrp="1" noChangeArrowheads="1"/>
          </p:cNvSpPr>
          <p:nvPr>
            <p:ph type="body" idx="1"/>
          </p:nvPr>
        </p:nvSpPr>
        <p:spPr/>
        <p:txBody>
          <a:bodyPr/>
          <a:lstStyle/>
          <a:p>
            <a:pPr eaLnBrk="1" hangingPunct="1">
              <a:defRPr/>
            </a:pPr>
            <a:r>
              <a:rPr lang="en-US">
                <a:solidFill>
                  <a:schemeClr val="folHlink"/>
                </a:solidFill>
              </a:rPr>
              <a:t>Strength of association</a:t>
            </a:r>
          </a:p>
          <a:p>
            <a:pPr eaLnBrk="1" hangingPunct="1">
              <a:defRPr/>
            </a:pPr>
            <a:r>
              <a:rPr lang="en-US"/>
              <a:t>Dose-response relationship</a:t>
            </a:r>
          </a:p>
          <a:p>
            <a:pPr eaLnBrk="1" hangingPunct="1">
              <a:defRPr/>
            </a:pPr>
            <a:r>
              <a:rPr lang="en-US">
                <a:solidFill>
                  <a:schemeClr val="folHlink"/>
                </a:solidFill>
              </a:rPr>
              <a:t>Consistency of association</a:t>
            </a:r>
          </a:p>
          <a:p>
            <a:pPr eaLnBrk="1" hangingPunct="1">
              <a:defRPr/>
            </a:pPr>
            <a:r>
              <a:rPr lang="en-US">
                <a:solidFill>
                  <a:schemeClr val="folHlink"/>
                </a:solidFill>
              </a:rPr>
              <a:t>Temporally-correct association</a:t>
            </a:r>
          </a:p>
          <a:p>
            <a:pPr eaLnBrk="1" hangingPunct="1">
              <a:defRPr/>
            </a:pPr>
            <a:r>
              <a:rPr lang="en-US">
                <a:solidFill>
                  <a:schemeClr val="folHlink"/>
                </a:solidFill>
              </a:rPr>
              <a:t>Specificity of the association</a:t>
            </a:r>
          </a:p>
          <a:p>
            <a:pPr eaLnBrk="1" hangingPunct="1">
              <a:defRPr/>
            </a:pPr>
            <a:r>
              <a:rPr lang="en-US">
                <a:solidFill>
                  <a:schemeClr val="folHlink"/>
                </a:solidFill>
              </a:rPr>
              <a:t>Coherence with existing information</a:t>
            </a:r>
          </a:p>
        </p:txBody>
      </p:sp>
      <p:sp>
        <p:nvSpPr>
          <p:cNvPr id="352261" name="Text Box 5"/>
          <p:cNvSpPr txBox="1">
            <a:spLocks noChangeArrowheads="1"/>
          </p:cNvSpPr>
          <p:nvPr/>
        </p:nvSpPr>
        <p:spPr bwMode="auto">
          <a:xfrm>
            <a:off x="609600" y="6477000"/>
            <a:ext cx="8458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400">
                <a:solidFill>
                  <a:schemeClr val="bg1"/>
                </a:solidFill>
                <a:latin typeface="Arial" charset="0"/>
                <a:ea typeface="ＭＳ Ｐゴシック" charset="0"/>
              </a:rPr>
              <a:t>Mausner &amp; Kramer, </a:t>
            </a:r>
            <a:r>
              <a:rPr lang="en-US" sz="1400" i="1">
                <a:solidFill>
                  <a:schemeClr val="bg1"/>
                </a:solidFill>
                <a:latin typeface="Arial" charset="0"/>
                <a:ea typeface="ＭＳ Ｐゴシック" charset="0"/>
              </a:rPr>
              <a:t>Epidemiology -- text</a:t>
            </a:r>
            <a:r>
              <a:rPr lang="en-US" sz="1400">
                <a:solidFill>
                  <a:schemeClr val="bg1"/>
                </a:solidFill>
                <a:latin typeface="Arial" charset="0"/>
                <a:ea typeface="ＭＳ Ｐゴシック" charset="0"/>
              </a:rPr>
              <a:t> 1985</a:t>
            </a:r>
          </a:p>
        </p:txBody>
      </p:sp>
    </p:spTree>
    <p:extLst>
      <p:ext uri="{BB962C8B-B14F-4D97-AF65-F5344CB8AC3E}">
        <p14:creationId xmlns:p14="http://schemas.microsoft.com/office/powerpoint/2010/main" val="10306187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pPr eaLnBrk="1" hangingPunct="1">
              <a:defRPr/>
            </a:pPr>
            <a:r>
              <a:rPr lang="en-US"/>
              <a:t>Abstinence &amp; meeting amount</a:t>
            </a:r>
          </a:p>
        </p:txBody>
      </p:sp>
      <p:sp>
        <p:nvSpPr>
          <p:cNvPr id="245764" name="Text Box 4"/>
          <p:cNvSpPr txBox="1">
            <a:spLocks noChangeArrowheads="1"/>
          </p:cNvSpPr>
          <p:nvPr/>
        </p:nvSpPr>
        <p:spPr bwMode="auto">
          <a:xfrm>
            <a:off x="5029200" y="6461125"/>
            <a:ext cx="4038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nl-NL" sz="1400">
                <a:solidFill>
                  <a:schemeClr val="bg1"/>
                </a:solidFill>
                <a:latin typeface="Arial" charset="0"/>
                <a:ea typeface="ＭＳ Ｐゴシック" charset="0"/>
              </a:rPr>
              <a:t>Moos et al., </a:t>
            </a:r>
            <a:r>
              <a:rPr lang="nl-NL" sz="1400" i="1">
                <a:solidFill>
                  <a:schemeClr val="bg1"/>
                </a:solidFill>
                <a:latin typeface="Arial" charset="0"/>
                <a:ea typeface="ＭＳ Ｐゴシック" charset="0"/>
              </a:rPr>
              <a:t>J Clin Psychol</a:t>
            </a:r>
            <a:r>
              <a:rPr lang="nl-NL" sz="1400">
                <a:solidFill>
                  <a:schemeClr val="bg1"/>
                </a:solidFill>
                <a:latin typeface="Arial" charset="0"/>
                <a:ea typeface="ＭＳ Ｐゴシック" charset="0"/>
              </a:rPr>
              <a:t> 2001</a:t>
            </a:r>
            <a:endParaRPr lang="en-US" sz="1400">
              <a:solidFill>
                <a:schemeClr val="bg1"/>
              </a:solidFill>
              <a:latin typeface="Arial" charset="0"/>
              <a:ea typeface="ＭＳ Ｐゴシック" charset="0"/>
            </a:endParaRPr>
          </a:p>
        </p:txBody>
      </p:sp>
      <p:graphicFrame>
        <p:nvGraphicFramePr>
          <p:cNvPr id="22531" name="Object 14"/>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14476" name="Chart" r:id="rId4" imgW="7772400" imgH="4114800" progId="MSGraph.Chart.8">
                  <p:embed followColorScheme="full"/>
                </p:oleObj>
              </mc:Choice>
              <mc:Fallback>
                <p:oleObj name="Chart" r:id="rId4" imgW="7772400" imgH="4114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76" name="Text Box 16"/>
          <p:cNvSpPr txBox="1">
            <a:spLocks noChangeArrowheads="1"/>
          </p:cNvSpPr>
          <p:nvPr/>
        </p:nvSpPr>
        <p:spPr bwMode="auto">
          <a:xfrm>
            <a:off x="76200" y="6248400"/>
            <a:ext cx="4038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nl-NL" sz="1400">
                <a:solidFill>
                  <a:schemeClr val="bg1"/>
                </a:solidFill>
                <a:latin typeface="Arial" charset="0"/>
                <a:ea typeface="ＭＳ Ｐゴシック" charset="0"/>
              </a:rPr>
              <a:t>Male VA residential patients</a:t>
            </a:r>
          </a:p>
          <a:p>
            <a:pPr>
              <a:defRPr/>
            </a:pPr>
            <a:r>
              <a:rPr lang="en-US" sz="1400">
                <a:solidFill>
                  <a:schemeClr val="bg1"/>
                </a:solidFill>
                <a:latin typeface="Arial" charset="0"/>
                <a:ea typeface="ＭＳ Ｐゴシック" charset="0"/>
              </a:rPr>
              <a:t>n = 2376</a:t>
            </a:r>
          </a:p>
        </p:txBody>
      </p:sp>
      <p:sp>
        <p:nvSpPr>
          <p:cNvPr id="2" name="TextBox 1"/>
          <p:cNvSpPr txBox="1"/>
          <p:nvPr/>
        </p:nvSpPr>
        <p:spPr>
          <a:xfrm>
            <a:off x="6477000" y="5702300"/>
            <a:ext cx="1066254" cy="369332"/>
          </a:xfrm>
          <a:prstGeom prst="rect">
            <a:avLst/>
          </a:prstGeom>
          <a:noFill/>
        </p:spPr>
        <p:txBody>
          <a:bodyPr wrap="none" rtlCol="0">
            <a:spAutoFit/>
          </a:bodyPr>
          <a:lstStyle/>
          <a:p>
            <a:r>
              <a:rPr lang="en-US" dirty="0"/>
              <a:t>(90 days)</a:t>
            </a:r>
          </a:p>
        </p:txBody>
      </p:sp>
      <p:sp>
        <p:nvSpPr>
          <p:cNvPr id="3" name="Down Arrow 2">
            <a:extLst>
              <a:ext uri="{FF2B5EF4-FFF2-40B4-BE49-F238E27FC236}">
                <a16:creationId xmlns:a16="http://schemas.microsoft.com/office/drawing/2014/main" id="{CCEB78F6-A30E-7948-9356-EACCF8E6B72B}"/>
              </a:ext>
            </a:extLst>
          </p:cNvPr>
          <p:cNvSpPr/>
          <p:nvPr/>
        </p:nvSpPr>
        <p:spPr>
          <a:xfrm>
            <a:off x="2823210" y="2903220"/>
            <a:ext cx="514350" cy="685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99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Reading:</a:t>
            </a:r>
            <a:br>
              <a:rPr lang="en-US" dirty="0"/>
            </a:br>
            <a:r>
              <a:rPr lang="en-US" dirty="0"/>
              <a:t>Addiction and Recovery News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113" y="2772871"/>
            <a:ext cx="7345362" cy="2653696"/>
          </a:xfrm>
        </p:spPr>
      </p:pic>
      <p:sp>
        <p:nvSpPr>
          <p:cNvPr id="5" name="TextBox 4"/>
          <p:cNvSpPr txBox="1"/>
          <p:nvPr/>
        </p:nvSpPr>
        <p:spPr>
          <a:xfrm>
            <a:off x="900113" y="1981200"/>
            <a:ext cx="5461047" cy="369332"/>
          </a:xfrm>
          <a:prstGeom prst="rect">
            <a:avLst/>
          </a:prstGeom>
          <a:noFill/>
        </p:spPr>
        <p:txBody>
          <a:bodyPr wrap="none" rtlCol="0">
            <a:spAutoFit/>
          </a:bodyPr>
          <a:lstStyle/>
          <a:p>
            <a:r>
              <a:rPr lang="en-US" dirty="0">
                <a:hlinkClick r:id="rId3"/>
              </a:rPr>
              <a:t>https://addictionandrecoverynews.wordpress.com</a:t>
            </a:r>
            <a:r>
              <a:rPr lang="en-US">
                <a:hlinkClick r:id="rId3"/>
              </a:rPr>
              <a:t>/</a:t>
            </a:r>
            <a:r>
              <a:rPr lang="en-US"/>
              <a:t>    </a:t>
            </a:r>
          </a:p>
        </p:txBody>
      </p:sp>
      <p:sp>
        <p:nvSpPr>
          <p:cNvPr id="3" name="TextBox 2">
            <a:extLst>
              <a:ext uri="{FF2B5EF4-FFF2-40B4-BE49-F238E27FC236}">
                <a16:creationId xmlns:a16="http://schemas.microsoft.com/office/drawing/2014/main" id="{F6CA10DE-C26A-C145-937B-43900D855D46}"/>
              </a:ext>
            </a:extLst>
          </p:cNvPr>
          <p:cNvSpPr txBox="1"/>
          <p:nvPr/>
        </p:nvSpPr>
        <p:spPr>
          <a:xfrm>
            <a:off x="1381539" y="5526157"/>
            <a:ext cx="6788426" cy="461665"/>
          </a:xfrm>
          <a:prstGeom prst="rect">
            <a:avLst/>
          </a:prstGeom>
          <a:noFill/>
        </p:spPr>
        <p:txBody>
          <a:bodyPr wrap="square" rtlCol="0">
            <a:spAutoFit/>
          </a:bodyPr>
          <a:lstStyle/>
          <a:p>
            <a:r>
              <a:rPr lang="en-US" sz="2400" dirty="0"/>
              <a:t>The “Gold Standard” of Addiction Treatment</a:t>
            </a:r>
          </a:p>
        </p:txBody>
      </p:sp>
    </p:spTree>
    <p:extLst>
      <p:ext uri="{BB962C8B-B14F-4D97-AF65-F5344CB8AC3E}">
        <p14:creationId xmlns:p14="http://schemas.microsoft.com/office/powerpoint/2010/main" val="1386709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pPr eaLnBrk="1" hangingPunct="1">
              <a:defRPr/>
            </a:pPr>
            <a:r>
              <a:rPr lang="en-US"/>
              <a:t>Abstinence &amp; meeting amount</a:t>
            </a:r>
          </a:p>
        </p:txBody>
      </p:sp>
      <p:sp>
        <p:nvSpPr>
          <p:cNvPr id="245764" name="Text Box 4"/>
          <p:cNvSpPr txBox="1">
            <a:spLocks noChangeArrowheads="1"/>
          </p:cNvSpPr>
          <p:nvPr/>
        </p:nvSpPr>
        <p:spPr bwMode="auto">
          <a:xfrm>
            <a:off x="5029200" y="6461125"/>
            <a:ext cx="4038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nl-NL" sz="1400">
                <a:solidFill>
                  <a:schemeClr val="bg1"/>
                </a:solidFill>
                <a:latin typeface="Arial" charset="0"/>
                <a:ea typeface="ＭＳ Ｐゴシック" charset="0"/>
              </a:rPr>
              <a:t>Moos et al., </a:t>
            </a:r>
            <a:r>
              <a:rPr lang="nl-NL" sz="1400" i="1">
                <a:solidFill>
                  <a:schemeClr val="bg1"/>
                </a:solidFill>
                <a:latin typeface="Arial" charset="0"/>
                <a:ea typeface="ＭＳ Ｐゴシック" charset="0"/>
              </a:rPr>
              <a:t>J Clin Psychol</a:t>
            </a:r>
            <a:r>
              <a:rPr lang="nl-NL" sz="1400">
                <a:solidFill>
                  <a:schemeClr val="bg1"/>
                </a:solidFill>
                <a:latin typeface="Arial" charset="0"/>
                <a:ea typeface="ＭＳ Ｐゴシック" charset="0"/>
              </a:rPr>
              <a:t> 2001</a:t>
            </a:r>
            <a:endParaRPr lang="en-US" sz="1400">
              <a:solidFill>
                <a:schemeClr val="bg1"/>
              </a:solidFill>
              <a:latin typeface="Arial" charset="0"/>
              <a:ea typeface="ＭＳ Ｐゴシック" charset="0"/>
            </a:endParaRPr>
          </a:p>
        </p:txBody>
      </p:sp>
      <p:graphicFrame>
        <p:nvGraphicFramePr>
          <p:cNvPr id="22531" name="Object 14"/>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21563" name="Chart" r:id="rId4" imgW="7772400" imgH="4114800" progId="MSGraph.Chart.8">
                  <p:embed followColorScheme="full"/>
                </p:oleObj>
              </mc:Choice>
              <mc:Fallback>
                <p:oleObj name="Chart" r:id="rId4" imgW="7772400" imgH="4114800" progId="MSGraph.Chart.8">
                  <p:embed followColorScheme="full"/>
                  <p:pic>
                    <p:nvPicPr>
                      <p:cNvPr id="22531"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76" name="Text Box 16"/>
          <p:cNvSpPr txBox="1">
            <a:spLocks noChangeArrowheads="1"/>
          </p:cNvSpPr>
          <p:nvPr/>
        </p:nvSpPr>
        <p:spPr bwMode="auto">
          <a:xfrm>
            <a:off x="76200" y="6248400"/>
            <a:ext cx="4038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nl-NL" sz="1400">
                <a:solidFill>
                  <a:schemeClr val="bg1"/>
                </a:solidFill>
                <a:latin typeface="Arial" charset="0"/>
                <a:ea typeface="ＭＳ Ｐゴシック" charset="0"/>
              </a:rPr>
              <a:t>Male VA residential patients</a:t>
            </a:r>
          </a:p>
          <a:p>
            <a:pPr>
              <a:defRPr/>
            </a:pPr>
            <a:r>
              <a:rPr lang="en-US" sz="1400">
                <a:solidFill>
                  <a:schemeClr val="bg1"/>
                </a:solidFill>
                <a:latin typeface="Arial" charset="0"/>
                <a:ea typeface="ＭＳ Ｐゴシック" charset="0"/>
              </a:rPr>
              <a:t>n = 2376</a:t>
            </a:r>
          </a:p>
        </p:txBody>
      </p:sp>
      <p:sp>
        <p:nvSpPr>
          <p:cNvPr id="2" name="TextBox 1"/>
          <p:cNvSpPr txBox="1"/>
          <p:nvPr/>
        </p:nvSpPr>
        <p:spPr>
          <a:xfrm>
            <a:off x="6477000" y="5702300"/>
            <a:ext cx="1066254" cy="369332"/>
          </a:xfrm>
          <a:prstGeom prst="rect">
            <a:avLst/>
          </a:prstGeom>
          <a:noFill/>
        </p:spPr>
        <p:txBody>
          <a:bodyPr wrap="none" rtlCol="0">
            <a:spAutoFit/>
          </a:bodyPr>
          <a:lstStyle/>
          <a:p>
            <a:r>
              <a:rPr lang="en-US" dirty="0"/>
              <a:t>(90 days)</a:t>
            </a:r>
          </a:p>
        </p:txBody>
      </p:sp>
      <p:sp>
        <p:nvSpPr>
          <p:cNvPr id="3" name="Down Arrow 2">
            <a:extLst>
              <a:ext uri="{FF2B5EF4-FFF2-40B4-BE49-F238E27FC236}">
                <a16:creationId xmlns:a16="http://schemas.microsoft.com/office/drawing/2014/main" id="{CCEB78F6-A30E-7948-9356-EACCF8E6B72B}"/>
              </a:ext>
            </a:extLst>
          </p:cNvPr>
          <p:cNvSpPr/>
          <p:nvPr/>
        </p:nvSpPr>
        <p:spPr>
          <a:xfrm>
            <a:off x="4114800" y="2548890"/>
            <a:ext cx="514350" cy="685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6622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pPr eaLnBrk="1" hangingPunct="1">
              <a:defRPr/>
            </a:pPr>
            <a:r>
              <a:rPr lang="en-US"/>
              <a:t>Abstinence &amp; meeting amount</a:t>
            </a:r>
          </a:p>
        </p:txBody>
      </p:sp>
      <p:sp>
        <p:nvSpPr>
          <p:cNvPr id="245764" name="Text Box 4"/>
          <p:cNvSpPr txBox="1">
            <a:spLocks noChangeArrowheads="1"/>
          </p:cNvSpPr>
          <p:nvPr/>
        </p:nvSpPr>
        <p:spPr bwMode="auto">
          <a:xfrm>
            <a:off x="5029200" y="6461125"/>
            <a:ext cx="4038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nl-NL" sz="1400">
                <a:solidFill>
                  <a:schemeClr val="bg1"/>
                </a:solidFill>
                <a:latin typeface="Arial" charset="0"/>
                <a:ea typeface="ＭＳ Ｐゴシック" charset="0"/>
              </a:rPr>
              <a:t>Moos et al., </a:t>
            </a:r>
            <a:r>
              <a:rPr lang="nl-NL" sz="1400" i="1">
                <a:solidFill>
                  <a:schemeClr val="bg1"/>
                </a:solidFill>
                <a:latin typeface="Arial" charset="0"/>
                <a:ea typeface="ＭＳ Ｐゴシック" charset="0"/>
              </a:rPr>
              <a:t>J Clin Psychol</a:t>
            </a:r>
            <a:r>
              <a:rPr lang="nl-NL" sz="1400">
                <a:solidFill>
                  <a:schemeClr val="bg1"/>
                </a:solidFill>
                <a:latin typeface="Arial" charset="0"/>
                <a:ea typeface="ＭＳ Ｐゴシック" charset="0"/>
              </a:rPr>
              <a:t> 2001</a:t>
            </a:r>
            <a:endParaRPr lang="en-US" sz="1400">
              <a:solidFill>
                <a:schemeClr val="bg1"/>
              </a:solidFill>
              <a:latin typeface="Arial" charset="0"/>
              <a:ea typeface="ＭＳ Ｐゴシック" charset="0"/>
            </a:endParaRPr>
          </a:p>
        </p:txBody>
      </p:sp>
      <p:graphicFrame>
        <p:nvGraphicFramePr>
          <p:cNvPr id="22531" name="Object 14"/>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22587" name="Chart" r:id="rId4" imgW="7772400" imgH="4114800" progId="MSGraph.Chart.8">
                  <p:embed followColorScheme="full"/>
                </p:oleObj>
              </mc:Choice>
              <mc:Fallback>
                <p:oleObj name="Chart" r:id="rId4" imgW="7772400" imgH="4114800" progId="MSGraph.Chart.8">
                  <p:embed followColorScheme="full"/>
                  <p:pic>
                    <p:nvPicPr>
                      <p:cNvPr id="22531"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76" name="Text Box 16"/>
          <p:cNvSpPr txBox="1">
            <a:spLocks noChangeArrowheads="1"/>
          </p:cNvSpPr>
          <p:nvPr/>
        </p:nvSpPr>
        <p:spPr bwMode="auto">
          <a:xfrm>
            <a:off x="76200" y="6248400"/>
            <a:ext cx="4038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nl-NL" sz="1400">
                <a:solidFill>
                  <a:schemeClr val="bg1"/>
                </a:solidFill>
                <a:latin typeface="Arial" charset="0"/>
                <a:ea typeface="ＭＳ Ｐゴシック" charset="0"/>
              </a:rPr>
              <a:t>Male VA residential patients</a:t>
            </a:r>
          </a:p>
          <a:p>
            <a:pPr>
              <a:defRPr/>
            </a:pPr>
            <a:r>
              <a:rPr lang="en-US" sz="1400">
                <a:solidFill>
                  <a:schemeClr val="bg1"/>
                </a:solidFill>
                <a:latin typeface="Arial" charset="0"/>
                <a:ea typeface="ＭＳ Ｐゴシック" charset="0"/>
              </a:rPr>
              <a:t>n = 2376</a:t>
            </a:r>
          </a:p>
        </p:txBody>
      </p:sp>
      <p:sp>
        <p:nvSpPr>
          <p:cNvPr id="2" name="TextBox 1"/>
          <p:cNvSpPr txBox="1"/>
          <p:nvPr/>
        </p:nvSpPr>
        <p:spPr>
          <a:xfrm>
            <a:off x="6477000" y="5702300"/>
            <a:ext cx="1066254" cy="369332"/>
          </a:xfrm>
          <a:prstGeom prst="rect">
            <a:avLst/>
          </a:prstGeom>
          <a:noFill/>
        </p:spPr>
        <p:txBody>
          <a:bodyPr wrap="none" rtlCol="0">
            <a:spAutoFit/>
          </a:bodyPr>
          <a:lstStyle/>
          <a:p>
            <a:r>
              <a:rPr lang="en-US" dirty="0"/>
              <a:t>(90 days)</a:t>
            </a:r>
          </a:p>
        </p:txBody>
      </p:sp>
      <p:sp>
        <p:nvSpPr>
          <p:cNvPr id="3" name="Down Arrow 2">
            <a:extLst>
              <a:ext uri="{FF2B5EF4-FFF2-40B4-BE49-F238E27FC236}">
                <a16:creationId xmlns:a16="http://schemas.microsoft.com/office/drawing/2014/main" id="{CCEB78F6-A30E-7948-9356-EACCF8E6B72B}"/>
              </a:ext>
            </a:extLst>
          </p:cNvPr>
          <p:cNvSpPr/>
          <p:nvPr/>
        </p:nvSpPr>
        <p:spPr>
          <a:xfrm>
            <a:off x="5349240" y="1828800"/>
            <a:ext cx="514350" cy="685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417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pPr eaLnBrk="1" hangingPunct="1">
              <a:defRPr/>
            </a:pPr>
            <a:r>
              <a:rPr lang="en-US"/>
              <a:t>Abstinence &amp; meeting amount</a:t>
            </a:r>
          </a:p>
        </p:txBody>
      </p:sp>
      <p:sp>
        <p:nvSpPr>
          <p:cNvPr id="245764" name="Text Box 4"/>
          <p:cNvSpPr txBox="1">
            <a:spLocks noChangeArrowheads="1"/>
          </p:cNvSpPr>
          <p:nvPr/>
        </p:nvSpPr>
        <p:spPr bwMode="auto">
          <a:xfrm>
            <a:off x="5029200" y="6461125"/>
            <a:ext cx="4038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nl-NL" sz="1400">
                <a:solidFill>
                  <a:schemeClr val="bg1"/>
                </a:solidFill>
                <a:latin typeface="Arial" charset="0"/>
                <a:ea typeface="ＭＳ Ｐゴシック" charset="0"/>
              </a:rPr>
              <a:t>Moos et al., </a:t>
            </a:r>
            <a:r>
              <a:rPr lang="nl-NL" sz="1400" i="1">
                <a:solidFill>
                  <a:schemeClr val="bg1"/>
                </a:solidFill>
                <a:latin typeface="Arial" charset="0"/>
                <a:ea typeface="ＭＳ Ｐゴシック" charset="0"/>
              </a:rPr>
              <a:t>J Clin Psychol</a:t>
            </a:r>
            <a:r>
              <a:rPr lang="nl-NL" sz="1400">
                <a:solidFill>
                  <a:schemeClr val="bg1"/>
                </a:solidFill>
                <a:latin typeface="Arial" charset="0"/>
                <a:ea typeface="ＭＳ Ｐゴシック" charset="0"/>
              </a:rPr>
              <a:t> 2001</a:t>
            </a:r>
            <a:endParaRPr lang="en-US" sz="1400">
              <a:solidFill>
                <a:schemeClr val="bg1"/>
              </a:solidFill>
              <a:latin typeface="Arial" charset="0"/>
              <a:ea typeface="ＭＳ Ｐゴシック" charset="0"/>
            </a:endParaRPr>
          </a:p>
        </p:txBody>
      </p:sp>
      <p:graphicFrame>
        <p:nvGraphicFramePr>
          <p:cNvPr id="22531" name="Object 14"/>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23611" name="Chart" r:id="rId4" imgW="7772400" imgH="4114800" progId="MSGraph.Chart.8">
                  <p:embed followColorScheme="full"/>
                </p:oleObj>
              </mc:Choice>
              <mc:Fallback>
                <p:oleObj name="Chart" r:id="rId4" imgW="7772400" imgH="4114800" progId="MSGraph.Chart.8">
                  <p:embed followColorScheme="full"/>
                  <p:pic>
                    <p:nvPicPr>
                      <p:cNvPr id="22531"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76" name="Text Box 16"/>
          <p:cNvSpPr txBox="1">
            <a:spLocks noChangeArrowheads="1"/>
          </p:cNvSpPr>
          <p:nvPr/>
        </p:nvSpPr>
        <p:spPr bwMode="auto">
          <a:xfrm>
            <a:off x="76200" y="6248400"/>
            <a:ext cx="4038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nl-NL" sz="1400">
                <a:solidFill>
                  <a:schemeClr val="bg1"/>
                </a:solidFill>
                <a:latin typeface="Arial" charset="0"/>
                <a:ea typeface="ＭＳ Ｐゴシック" charset="0"/>
              </a:rPr>
              <a:t>Male VA residential patients</a:t>
            </a:r>
          </a:p>
          <a:p>
            <a:pPr>
              <a:defRPr/>
            </a:pPr>
            <a:r>
              <a:rPr lang="en-US" sz="1400">
                <a:solidFill>
                  <a:schemeClr val="bg1"/>
                </a:solidFill>
                <a:latin typeface="Arial" charset="0"/>
                <a:ea typeface="ＭＳ Ｐゴシック" charset="0"/>
              </a:rPr>
              <a:t>n = 2376</a:t>
            </a:r>
          </a:p>
        </p:txBody>
      </p:sp>
      <p:sp>
        <p:nvSpPr>
          <p:cNvPr id="2" name="TextBox 1"/>
          <p:cNvSpPr txBox="1"/>
          <p:nvPr/>
        </p:nvSpPr>
        <p:spPr>
          <a:xfrm>
            <a:off x="6477000" y="5702300"/>
            <a:ext cx="1066254" cy="369332"/>
          </a:xfrm>
          <a:prstGeom prst="rect">
            <a:avLst/>
          </a:prstGeom>
          <a:noFill/>
        </p:spPr>
        <p:txBody>
          <a:bodyPr wrap="none" rtlCol="0">
            <a:spAutoFit/>
          </a:bodyPr>
          <a:lstStyle/>
          <a:p>
            <a:r>
              <a:rPr lang="en-US" dirty="0"/>
              <a:t>(90 days)</a:t>
            </a:r>
          </a:p>
        </p:txBody>
      </p:sp>
      <p:sp>
        <p:nvSpPr>
          <p:cNvPr id="3" name="Down Arrow 2">
            <a:extLst>
              <a:ext uri="{FF2B5EF4-FFF2-40B4-BE49-F238E27FC236}">
                <a16:creationId xmlns:a16="http://schemas.microsoft.com/office/drawing/2014/main" id="{CCEB78F6-A30E-7948-9356-EACCF8E6B72B}"/>
              </a:ext>
            </a:extLst>
          </p:cNvPr>
          <p:cNvSpPr/>
          <p:nvPr/>
        </p:nvSpPr>
        <p:spPr>
          <a:xfrm>
            <a:off x="6791325" y="1524000"/>
            <a:ext cx="514350" cy="685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39558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Text Box 4"/>
          <p:cNvSpPr txBox="1">
            <a:spLocks noChangeArrowheads="1"/>
          </p:cNvSpPr>
          <p:nvPr/>
        </p:nvSpPr>
        <p:spPr bwMode="auto">
          <a:xfrm>
            <a:off x="4038600" y="6477000"/>
            <a:ext cx="5029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de-DE" sz="1400">
                <a:solidFill>
                  <a:schemeClr val="bg1"/>
                </a:solidFill>
                <a:latin typeface="Arial" charset="0"/>
                <a:ea typeface="ＭＳ Ｐゴシック" charset="0"/>
              </a:rPr>
              <a:t>Fiorentine, </a:t>
            </a:r>
            <a:r>
              <a:rPr lang="de-DE" sz="1400" i="1">
                <a:solidFill>
                  <a:schemeClr val="bg1"/>
                </a:solidFill>
                <a:latin typeface="Arial" charset="0"/>
                <a:ea typeface="ＭＳ Ｐゴシック" charset="0"/>
              </a:rPr>
              <a:t>Am J Drug Alcohol Ab</a:t>
            </a:r>
            <a:r>
              <a:rPr lang="de-DE" sz="1400">
                <a:solidFill>
                  <a:schemeClr val="bg1"/>
                </a:solidFill>
                <a:latin typeface="Arial" charset="0"/>
                <a:ea typeface="ＭＳ Ｐゴシック" charset="0"/>
              </a:rPr>
              <a:t> 1999</a:t>
            </a:r>
            <a:endParaRPr lang="en-US" sz="1400">
              <a:solidFill>
                <a:schemeClr val="bg1"/>
              </a:solidFill>
              <a:latin typeface="Arial" charset="0"/>
              <a:ea typeface="ＭＳ Ｐゴシック" charset="0"/>
            </a:endParaRPr>
          </a:p>
        </p:txBody>
      </p:sp>
      <p:sp>
        <p:nvSpPr>
          <p:cNvPr id="238598" name="Rectangle 6"/>
          <p:cNvSpPr>
            <a:spLocks noGrp="1" noChangeArrowheads="1"/>
          </p:cNvSpPr>
          <p:nvPr>
            <p:ph type="title"/>
          </p:nvPr>
        </p:nvSpPr>
        <p:spPr/>
        <p:txBody>
          <a:bodyPr/>
          <a:lstStyle/>
          <a:p>
            <a:pPr eaLnBrk="1" hangingPunct="1">
              <a:defRPr/>
            </a:pPr>
            <a:r>
              <a:rPr lang="en-US" sz="4000"/>
              <a:t>Abstinence &amp; meeting frequency</a:t>
            </a:r>
          </a:p>
        </p:txBody>
      </p:sp>
      <p:graphicFrame>
        <p:nvGraphicFramePr>
          <p:cNvPr id="24579" name="Object 7"/>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16524" name="Chart" r:id="rId4" imgW="7772400" imgH="4114800" progId="MSGraph.Chart.8">
                  <p:embed followColorScheme="full"/>
                </p:oleObj>
              </mc:Choice>
              <mc:Fallback>
                <p:oleObj name="Chart" r:id="rId4" imgW="7772400" imgH="4114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8602" name="Text Box 10"/>
          <p:cNvSpPr txBox="1">
            <a:spLocks noChangeArrowheads="1"/>
          </p:cNvSpPr>
          <p:nvPr/>
        </p:nvSpPr>
        <p:spPr bwMode="auto">
          <a:xfrm>
            <a:off x="76200" y="6305550"/>
            <a:ext cx="50292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de-DE" sz="1400">
                <a:solidFill>
                  <a:schemeClr val="bg1"/>
                </a:solidFill>
                <a:latin typeface="Arial" charset="0"/>
                <a:ea typeface="ＭＳ Ｐゴシック" charset="0"/>
              </a:rPr>
              <a:t>LA Target Cities, outpatients</a:t>
            </a:r>
          </a:p>
          <a:p>
            <a:pPr>
              <a:lnSpc>
                <a:spcPct val="90000"/>
              </a:lnSpc>
              <a:defRPr/>
            </a:pPr>
            <a:r>
              <a:rPr lang="de-DE" sz="1400">
                <a:solidFill>
                  <a:schemeClr val="bg1"/>
                </a:solidFill>
                <a:latin typeface="Arial" charset="0"/>
                <a:ea typeface="ＭＳ Ｐゴシック" charset="0"/>
              </a:rPr>
              <a:t>n = 262</a:t>
            </a:r>
            <a:endParaRPr lang="en-US" sz="1400">
              <a:solidFill>
                <a:schemeClr val="bg1"/>
              </a:solidFill>
              <a:latin typeface="Arial" charset="0"/>
              <a:ea typeface="ＭＳ Ｐゴシック" charset="0"/>
            </a:endParaRPr>
          </a:p>
        </p:txBody>
      </p:sp>
      <p:sp>
        <p:nvSpPr>
          <p:cNvPr id="2" name="TextBox 1"/>
          <p:cNvSpPr txBox="1"/>
          <p:nvPr/>
        </p:nvSpPr>
        <p:spPr>
          <a:xfrm>
            <a:off x="1035375" y="1433810"/>
            <a:ext cx="4070025" cy="461665"/>
          </a:xfrm>
          <a:prstGeom prst="rect">
            <a:avLst/>
          </a:prstGeom>
          <a:noFill/>
        </p:spPr>
        <p:txBody>
          <a:bodyPr wrap="none" rtlCol="0">
            <a:spAutoFit/>
          </a:bodyPr>
          <a:lstStyle/>
          <a:p>
            <a:r>
              <a:rPr lang="en-US" sz="2400" dirty="0"/>
              <a:t>6 months prior to 2 year mark</a:t>
            </a:r>
          </a:p>
        </p:txBody>
      </p:sp>
      <p:sp>
        <p:nvSpPr>
          <p:cNvPr id="7" name="Down Arrow 6">
            <a:extLst>
              <a:ext uri="{FF2B5EF4-FFF2-40B4-BE49-F238E27FC236}">
                <a16:creationId xmlns:a16="http://schemas.microsoft.com/office/drawing/2014/main" id="{BBB20F41-8684-6342-84DE-8092A2FB0A99}"/>
              </a:ext>
            </a:extLst>
          </p:cNvPr>
          <p:cNvSpPr/>
          <p:nvPr/>
        </p:nvSpPr>
        <p:spPr>
          <a:xfrm>
            <a:off x="3133725" y="2552700"/>
            <a:ext cx="514350" cy="685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21598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Text Box 4"/>
          <p:cNvSpPr txBox="1">
            <a:spLocks noChangeArrowheads="1"/>
          </p:cNvSpPr>
          <p:nvPr/>
        </p:nvSpPr>
        <p:spPr bwMode="auto">
          <a:xfrm>
            <a:off x="4038600" y="6477000"/>
            <a:ext cx="5029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de-DE" sz="1400">
                <a:solidFill>
                  <a:schemeClr val="bg1"/>
                </a:solidFill>
                <a:latin typeface="Arial" charset="0"/>
                <a:ea typeface="ＭＳ Ｐゴシック" charset="0"/>
              </a:rPr>
              <a:t>Fiorentine, </a:t>
            </a:r>
            <a:r>
              <a:rPr lang="de-DE" sz="1400" i="1">
                <a:solidFill>
                  <a:schemeClr val="bg1"/>
                </a:solidFill>
                <a:latin typeface="Arial" charset="0"/>
                <a:ea typeface="ＭＳ Ｐゴシック" charset="0"/>
              </a:rPr>
              <a:t>Am J Drug Alcohol Ab</a:t>
            </a:r>
            <a:r>
              <a:rPr lang="de-DE" sz="1400">
                <a:solidFill>
                  <a:schemeClr val="bg1"/>
                </a:solidFill>
                <a:latin typeface="Arial" charset="0"/>
                <a:ea typeface="ＭＳ Ｐゴシック" charset="0"/>
              </a:rPr>
              <a:t> 1999</a:t>
            </a:r>
            <a:endParaRPr lang="en-US" sz="1400">
              <a:solidFill>
                <a:schemeClr val="bg1"/>
              </a:solidFill>
              <a:latin typeface="Arial" charset="0"/>
              <a:ea typeface="ＭＳ Ｐゴシック" charset="0"/>
            </a:endParaRPr>
          </a:p>
        </p:txBody>
      </p:sp>
      <p:sp>
        <p:nvSpPr>
          <p:cNvPr id="238598" name="Rectangle 6"/>
          <p:cNvSpPr>
            <a:spLocks noGrp="1" noChangeArrowheads="1"/>
          </p:cNvSpPr>
          <p:nvPr>
            <p:ph type="title"/>
          </p:nvPr>
        </p:nvSpPr>
        <p:spPr/>
        <p:txBody>
          <a:bodyPr/>
          <a:lstStyle/>
          <a:p>
            <a:pPr eaLnBrk="1" hangingPunct="1">
              <a:defRPr/>
            </a:pPr>
            <a:r>
              <a:rPr lang="en-US" sz="4000"/>
              <a:t>Abstinence &amp; meeting frequency</a:t>
            </a:r>
          </a:p>
        </p:txBody>
      </p:sp>
      <p:graphicFrame>
        <p:nvGraphicFramePr>
          <p:cNvPr id="24579" name="Object 7"/>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24635" name="Chart" r:id="rId4" imgW="7772400" imgH="4114800" progId="MSGraph.Chart.8">
                  <p:embed followColorScheme="full"/>
                </p:oleObj>
              </mc:Choice>
              <mc:Fallback>
                <p:oleObj name="Chart" r:id="rId4" imgW="7772400" imgH="4114800" progId="MSGraph.Chart.8">
                  <p:embed followColorScheme="full"/>
                  <p:pic>
                    <p:nvPicPr>
                      <p:cNvPr id="2457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8602" name="Text Box 10"/>
          <p:cNvSpPr txBox="1">
            <a:spLocks noChangeArrowheads="1"/>
          </p:cNvSpPr>
          <p:nvPr/>
        </p:nvSpPr>
        <p:spPr bwMode="auto">
          <a:xfrm>
            <a:off x="76200" y="6305550"/>
            <a:ext cx="50292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de-DE" sz="1400">
                <a:solidFill>
                  <a:schemeClr val="bg1"/>
                </a:solidFill>
                <a:latin typeface="Arial" charset="0"/>
                <a:ea typeface="ＭＳ Ｐゴシック" charset="0"/>
              </a:rPr>
              <a:t>LA Target Cities, outpatients</a:t>
            </a:r>
          </a:p>
          <a:p>
            <a:pPr>
              <a:lnSpc>
                <a:spcPct val="90000"/>
              </a:lnSpc>
              <a:defRPr/>
            </a:pPr>
            <a:r>
              <a:rPr lang="de-DE" sz="1400">
                <a:solidFill>
                  <a:schemeClr val="bg1"/>
                </a:solidFill>
                <a:latin typeface="Arial" charset="0"/>
                <a:ea typeface="ＭＳ Ｐゴシック" charset="0"/>
              </a:rPr>
              <a:t>n = 262</a:t>
            </a:r>
            <a:endParaRPr lang="en-US" sz="1400">
              <a:solidFill>
                <a:schemeClr val="bg1"/>
              </a:solidFill>
              <a:latin typeface="Arial" charset="0"/>
              <a:ea typeface="ＭＳ Ｐゴシック" charset="0"/>
            </a:endParaRPr>
          </a:p>
        </p:txBody>
      </p:sp>
      <p:sp>
        <p:nvSpPr>
          <p:cNvPr id="2" name="TextBox 1"/>
          <p:cNvSpPr txBox="1"/>
          <p:nvPr/>
        </p:nvSpPr>
        <p:spPr>
          <a:xfrm>
            <a:off x="990600" y="1752600"/>
            <a:ext cx="3857146" cy="461665"/>
          </a:xfrm>
          <a:prstGeom prst="rect">
            <a:avLst/>
          </a:prstGeom>
          <a:noFill/>
        </p:spPr>
        <p:txBody>
          <a:bodyPr wrap="none" rtlCol="0">
            <a:spAutoFit/>
          </a:bodyPr>
          <a:lstStyle/>
          <a:p>
            <a:r>
              <a:rPr lang="en-US" dirty="0">
                <a:solidFill>
                  <a:schemeClr val="bg1"/>
                </a:solidFill>
              </a:rPr>
              <a:t>6 months prior to 2 year mark</a:t>
            </a:r>
          </a:p>
        </p:txBody>
      </p:sp>
      <p:sp>
        <p:nvSpPr>
          <p:cNvPr id="7" name="Down Arrow 6">
            <a:extLst>
              <a:ext uri="{FF2B5EF4-FFF2-40B4-BE49-F238E27FC236}">
                <a16:creationId xmlns:a16="http://schemas.microsoft.com/office/drawing/2014/main" id="{BBB20F41-8684-6342-84DE-8092A2FB0A99}"/>
              </a:ext>
            </a:extLst>
          </p:cNvPr>
          <p:cNvSpPr/>
          <p:nvPr/>
        </p:nvSpPr>
        <p:spPr>
          <a:xfrm>
            <a:off x="4847746" y="2442865"/>
            <a:ext cx="514350" cy="685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696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Text Box 4"/>
          <p:cNvSpPr txBox="1">
            <a:spLocks noChangeArrowheads="1"/>
          </p:cNvSpPr>
          <p:nvPr/>
        </p:nvSpPr>
        <p:spPr bwMode="auto">
          <a:xfrm>
            <a:off x="4038600" y="6477000"/>
            <a:ext cx="5029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de-DE" sz="1400">
                <a:solidFill>
                  <a:schemeClr val="bg1"/>
                </a:solidFill>
                <a:latin typeface="Arial" charset="0"/>
                <a:ea typeface="ＭＳ Ｐゴシック" charset="0"/>
              </a:rPr>
              <a:t>Fiorentine, </a:t>
            </a:r>
            <a:r>
              <a:rPr lang="de-DE" sz="1400" i="1">
                <a:solidFill>
                  <a:schemeClr val="bg1"/>
                </a:solidFill>
                <a:latin typeface="Arial" charset="0"/>
                <a:ea typeface="ＭＳ Ｐゴシック" charset="0"/>
              </a:rPr>
              <a:t>Am J Drug Alcohol Ab</a:t>
            </a:r>
            <a:r>
              <a:rPr lang="de-DE" sz="1400">
                <a:solidFill>
                  <a:schemeClr val="bg1"/>
                </a:solidFill>
                <a:latin typeface="Arial" charset="0"/>
                <a:ea typeface="ＭＳ Ｐゴシック" charset="0"/>
              </a:rPr>
              <a:t> 1999</a:t>
            </a:r>
            <a:endParaRPr lang="en-US" sz="1400">
              <a:solidFill>
                <a:schemeClr val="bg1"/>
              </a:solidFill>
              <a:latin typeface="Arial" charset="0"/>
              <a:ea typeface="ＭＳ Ｐゴシック" charset="0"/>
            </a:endParaRPr>
          </a:p>
        </p:txBody>
      </p:sp>
      <p:sp>
        <p:nvSpPr>
          <p:cNvPr id="238598" name="Rectangle 6"/>
          <p:cNvSpPr>
            <a:spLocks noGrp="1" noChangeArrowheads="1"/>
          </p:cNvSpPr>
          <p:nvPr>
            <p:ph type="title"/>
          </p:nvPr>
        </p:nvSpPr>
        <p:spPr/>
        <p:txBody>
          <a:bodyPr/>
          <a:lstStyle/>
          <a:p>
            <a:pPr eaLnBrk="1" hangingPunct="1">
              <a:defRPr/>
            </a:pPr>
            <a:r>
              <a:rPr lang="en-US" sz="4000"/>
              <a:t>Abstinence &amp; meeting frequency</a:t>
            </a:r>
          </a:p>
        </p:txBody>
      </p:sp>
      <p:graphicFrame>
        <p:nvGraphicFramePr>
          <p:cNvPr id="24579" name="Object 7"/>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25659" name="Chart" r:id="rId4" imgW="7772400" imgH="4114800" progId="MSGraph.Chart.8">
                  <p:embed followColorScheme="full"/>
                </p:oleObj>
              </mc:Choice>
              <mc:Fallback>
                <p:oleObj name="Chart" r:id="rId4" imgW="7772400" imgH="4114800" progId="MSGraph.Chart.8">
                  <p:embed followColorScheme="full"/>
                  <p:pic>
                    <p:nvPicPr>
                      <p:cNvPr id="2457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8602" name="Text Box 10"/>
          <p:cNvSpPr txBox="1">
            <a:spLocks noChangeArrowheads="1"/>
          </p:cNvSpPr>
          <p:nvPr/>
        </p:nvSpPr>
        <p:spPr bwMode="auto">
          <a:xfrm>
            <a:off x="76200" y="6305550"/>
            <a:ext cx="50292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de-DE" sz="1400">
                <a:solidFill>
                  <a:schemeClr val="bg1"/>
                </a:solidFill>
                <a:latin typeface="Arial" charset="0"/>
                <a:ea typeface="ＭＳ Ｐゴシック" charset="0"/>
              </a:rPr>
              <a:t>LA Target Cities, outpatients</a:t>
            </a:r>
          </a:p>
          <a:p>
            <a:pPr>
              <a:lnSpc>
                <a:spcPct val="90000"/>
              </a:lnSpc>
              <a:defRPr/>
            </a:pPr>
            <a:r>
              <a:rPr lang="de-DE" sz="1400">
                <a:solidFill>
                  <a:schemeClr val="bg1"/>
                </a:solidFill>
                <a:latin typeface="Arial" charset="0"/>
                <a:ea typeface="ＭＳ Ｐゴシック" charset="0"/>
              </a:rPr>
              <a:t>n = 262</a:t>
            </a:r>
            <a:endParaRPr lang="en-US" sz="1400">
              <a:solidFill>
                <a:schemeClr val="bg1"/>
              </a:solidFill>
              <a:latin typeface="Arial" charset="0"/>
              <a:ea typeface="ＭＳ Ｐゴシック" charset="0"/>
            </a:endParaRPr>
          </a:p>
        </p:txBody>
      </p:sp>
      <p:sp>
        <p:nvSpPr>
          <p:cNvPr id="2" name="TextBox 1"/>
          <p:cNvSpPr txBox="1"/>
          <p:nvPr/>
        </p:nvSpPr>
        <p:spPr>
          <a:xfrm>
            <a:off x="990600" y="1752600"/>
            <a:ext cx="3857146" cy="461665"/>
          </a:xfrm>
          <a:prstGeom prst="rect">
            <a:avLst/>
          </a:prstGeom>
          <a:noFill/>
        </p:spPr>
        <p:txBody>
          <a:bodyPr wrap="none" rtlCol="0">
            <a:spAutoFit/>
          </a:bodyPr>
          <a:lstStyle/>
          <a:p>
            <a:r>
              <a:rPr lang="en-US" dirty="0">
                <a:solidFill>
                  <a:schemeClr val="bg1"/>
                </a:solidFill>
              </a:rPr>
              <a:t>6 months prior to 2 year mark</a:t>
            </a:r>
          </a:p>
        </p:txBody>
      </p:sp>
      <p:sp>
        <p:nvSpPr>
          <p:cNvPr id="7" name="Down Arrow 6">
            <a:extLst>
              <a:ext uri="{FF2B5EF4-FFF2-40B4-BE49-F238E27FC236}">
                <a16:creationId xmlns:a16="http://schemas.microsoft.com/office/drawing/2014/main" id="{BBB20F41-8684-6342-84DE-8092A2FB0A99}"/>
              </a:ext>
            </a:extLst>
          </p:cNvPr>
          <p:cNvSpPr/>
          <p:nvPr/>
        </p:nvSpPr>
        <p:spPr>
          <a:xfrm>
            <a:off x="6296025" y="1409700"/>
            <a:ext cx="514350" cy="685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18390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normAutofit fontScale="90000"/>
          </a:bodyPr>
          <a:lstStyle/>
          <a:p>
            <a:pPr eaLnBrk="1" hangingPunct="1">
              <a:defRPr/>
            </a:pPr>
            <a:r>
              <a:rPr lang="en-US"/>
              <a:t>Criteria to establish causation</a:t>
            </a:r>
          </a:p>
        </p:txBody>
      </p:sp>
      <p:sp>
        <p:nvSpPr>
          <p:cNvPr id="353283" name="Rectangle 3"/>
          <p:cNvSpPr>
            <a:spLocks noGrp="1" noChangeArrowheads="1"/>
          </p:cNvSpPr>
          <p:nvPr>
            <p:ph type="body" idx="1"/>
          </p:nvPr>
        </p:nvSpPr>
        <p:spPr/>
        <p:txBody>
          <a:bodyPr/>
          <a:lstStyle/>
          <a:p>
            <a:pPr eaLnBrk="1" hangingPunct="1">
              <a:defRPr/>
            </a:pPr>
            <a:r>
              <a:rPr lang="en-US">
                <a:solidFill>
                  <a:schemeClr val="folHlink"/>
                </a:solidFill>
              </a:rPr>
              <a:t>Strength of association</a:t>
            </a:r>
          </a:p>
          <a:p>
            <a:pPr eaLnBrk="1" hangingPunct="1">
              <a:defRPr/>
            </a:pPr>
            <a:r>
              <a:rPr lang="en-US">
                <a:solidFill>
                  <a:schemeClr val="folHlink"/>
                </a:solidFill>
              </a:rPr>
              <a:t>Dose-response relationship</a:t>
            </a:r>
          </a:p>
          <a:p>
            <a:pPr eaLnBrk="1" hangingPunct="1">
              <a:defRPr/>
            </a:pPr>
            <a:r>
              <a:rPr lang="en-US"/>
              <a:t>Consistency of association</a:t>
            </a:r>
          </a:p>
          <a:p>
            <a:pPr eaLnBrk="1" hangingPunct="1">
              <a:defRPr/>
            </a:pPr>
            <a:r>
              <a:rPr lang="en-US">
                <a:solidFill>
                  <a:schemeClr val="folHlink"/>
                </a:solidFill>
              </a:rPr>
              <a:t>Temporally-correct association</a:t>
            </a:r>
          </a:p>
          <a:p>
            <a:pPr eaLnBrk="1" hangingPunct="1">
              <a:defRPr/>
            </a:pPr>
            <a:r>
              <a:rPr lang="en-US">
                <a:solidFill>
                  <a:schemeClr val="folHlink"/>
                </a:solidFill>
              </a:rPr>
              <a:t>Specificity of the association</a:t>
            </a:r>
          </a:p>
          <a:p>
            <a:pPr eaLnBrk="1" hangingPunct="1">
              <a:defRPr/>
            </a:pPr>
            <a:r>
              <a:rPr lang="en-US">
                <a:solidFill>
                  <a:schemeClr val="folHlink"/>
                </a:solidFill>
              </a:rPr>
              <a:t>Coherence with existing information</a:t>
            </a:r>
          </a:p>
        </p:txBody>
      </p:sp>
      <p:sp>
        <p:nvSpPr>
          <p:cNvPr id="353285" name="Text Box 5"/>
          <p:cNvSpPr txBox="1">
            <a:spLocks noChangeArrowheads="1"/>
          </p:cNvSpPr>
          <p:nvPr/>
        </p:nvSpPr>
        <p:spPr bwMode="auto">
          <a:xfrm>
            <a:off x="609600" y="6477000"/>
            <a:ext cx="8458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400">
                <a:solidFill>
                  <a:schemeClr val="bg1"/>
                </a:solidFill>
                <a:latin typeface="Arial" charset="0"/>
                <a:ea typeface="ＭＳ Ｐゴシック" charset="0"/>
              </a:rPr>
              <a:t>Mausner &amp; Kramer, </a:t>
            </a:r>
            <a:r>
              <a:rPr lang="en-US" sz="1400" i="1">
                <a:solidFill>
                  <a:schemeClr val="bg1"/>
                </a:solidFill>
                <a:latin typeface="Arial" charset="0"/>
                <a:ea typeface="ＭＳ Ｐゴシック" charset="0"/>
              </a:rPr>
              <a:t>Epidemiology -- text</a:t>
            </a:r>
            <a:r>
              <a:rPr lang="en-US" sz="1400">
                <a:solidFill>
                  <a:schemeClr val="bg1"/>
                </a:solidFill>
                <a:latin typeface="Arial" charset="0"/>
                <a:ea typeface="ＭＳ Ｐゴシック" charset="0"/>
              </a:rPr>
              <a:t> 1985</a:t>
            </a:r>
          </a:p>
        </p:txBody>
      </p:sp>
    </p:spTree>
    <p:extLst>
      <p:ext uri="{BB962C8B-B14F-4D97-AF65-F5344CB8AC3E}">
        <p14:creationId xmlns:p14="http://schemas.microsoft.com/office/powerpoint/2010/main" val="34281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2438400" y="6264275"/>
            <a:ext cx="6629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400" baseline="30000">
                <a:solidFill>
                  <a:schemeClr val="bg1"/>
                </a:solidFill>
                <a:latin typeface="Arial" charset="0"/>
                <a:ea typeface="ＭＳ Ｐゴシック" charset="0"/>
              </a:rPr>
              <a:t>a  </a:t>
            </a:r>
            <a:r>
              <a:rPr lang="da-DK" sz="1400">
                <a:solidFill>
                  <a:schemeClr val="bg1"/>
                </a:solidFill>
                <a:latin typeface="Arial" charset="0"/>
                <a:ea typeface="ＭＳ Ｐゴシック" charset="0"/>
              </a:rPr>
              <a:t>Ouimette et al., </a:t>
            </a:r>
            <a:r>
              <a:rPr lang="da-DK" sz="1400" i="1">
                <a:solidFill>
                  <a:schemeClr val="bg1"/>
                </a:solidFill>
                <a:latin typeface="Arial" charset="0"/>
                <a:ea typeface="ＭＳ Ｐゴシック" charset="0"/>
              </a:rPr>
              <a:t>J Stud Alcohol</a:t>
            </a:r>
            <a:r>
              <a:rPr lang="da-DK" sz="1400">
                <a:solidFill>
                  <a:schemeClr val="bg1"/>
                </a:solidFill>
                <a:latin typeface="Arial" charset="0"/>
                <a:ea typeface="ＭＳ Ｐゴシック" charset="0"/>
              </a:rPr>
              <a:t> 1998</a:t>
            </a:r>
            <a:br>
              <a:rPr lang="en-US" sz="1400">
                <a:solidFill>
                  <a:schemeClr val="bg1"/>
                </a:solidFill>
                <a:latin typeface="Arial" charset="0"/>
                <a:ea typeface="ＭＳ Ｐゴシック" charset="0"/>
              </a:rPr>
            </a:br>
            <a:r>
              <a:rPr lang="en-US" sz="1400" baseline="30000">
                <a:solidFill>
                  <a:schemeClr val="bg1"/>
                </a:solidFill>
                <a:latin typeface="Arial" charset="0"/>
                <a:ea typeface="ＭＳ Ｐゴシック" charset="0"/>
              </a:rPr>
              <a:t>b  </a:t>
            </a:r>
            <a:r>
              <a:rPr lang="da-DK" sz="1400">
                <a:solidFill>
                  <a:schemeClr val="bg1"/>
                </a:solidFill>
                <a:latin typeface="Arial" charset="0"/>
                <a:ea typeface="ＭＳ Ｐゴシック" charset="0"/>
              </a:rPr>
              <a:t>Timko et al., </a:t>
            </a:r>
            <a:r>
              <a:rPr lang="da-DK" sz="1400" i="1">
                <a:solidFill>
                  <a:schemeClr val="bg1"/>
                </a:solidFill>
                <a:latin typeface="Arial" charset="0"/>
                <a:ea typeface="ＭＳ Ｐゴシック" charset="0"/>
              </a:rPr>
              <a:t>J Stud Alcohol</a:t>
            </a:r>
            <a:r>
              <a:rPr lang="da-DK" sz="1400">
                <a:solidFill>
                  <a:schemeClr val="bg1"/>
                </a:solidFill>
                <a:latin typeface="Arial" charset="0"/>
                <a:ea typeface="ＭＳ Ｐゴシック" charset="0"/>
              </a:rPr>
              <a:t> 2000</a:t>
            </a:r>
            <a:endParaRPr lang="en-US" sz="1400">
              <a:solidFill>
                <a:schemeClr val="bg1"/>
              </a:solidFill>
              <a:latin typeface="Arial" charset="0"/>
              <a:ea typeface="ＭＳ Ｐゴシック" charset="0"/>
            </a:endParaRPr>
          </a:p>
        </p:txBody>
      </p:sp>
      <p:sp>
        <p:nvSpPr>
          <p:cNvPr id="287752" name="Rectangle 8"/>
          <p:cNvSpPr>
            <a:spLocks noGrp="1" noChangeArrowheads="1"/>
          </p:cNvSpPr>
          <p:nvPr>
            <p:ph type="title"/>
          </p:nvPr>
        </p:nvSpPr>
        <p:spPr>
          <a:xfrm>
            <a:off x="609600" y="457200"/>
            <a:ext cx="7772400" cy="1143000"/>
          </a:xfrm>
        </p:spPr>
        <p:txBody>
          <a:bodyPr/>
          <a:lstStyle/>
          <a:p>
            <a:pPr eaLnBrk="1" hangingPunct="1">
              <a:defRPr/>
            </a:pPr>
            <a:r>
              <a:rPr lang="en-US" sz="3600" dirty="0"/>
              <a:t>Consistency across samples &amp; time</a:t>
            </a:r>
          </a:p>
        </p:txBody>
      </p:sp>
      <p:graphicFrame>
        <p:nvGraphicFramePr>
          <p:cNvPr id="34819" name="Object 9"/>
          <p:cNvGraphicFramePr>
            <a:graphicFrameLocks noGrp="1" noChangeAspect="1"/>
          </p:cNvGraphicFramePr>
          <p:nvPr>
            <p:ph type="chart" idx="1"/>
          </p:nvPr>
        </p:nvGraphicFramePr>
        <p:xfrm>
          <a:off x="609600" y="1905000"/>
          <a:ext cx="7772400" cy="4114800"/>
        </p:xfrm>
        <a:graphic>
          <a:graphicData uri="http://schemas.openxmlformats.org/presentationml/2006/ole">
            <mc:AlternateContent xmlns:mc="http://schemas.openxmlformats.org/markup-compatibility/2006">
              <mc:Choice xmlns:v="urn:schemas-microsoft-com:vml" Requires="v">
                <p:oleObj spid="_x0000_s20620" name="Chart" r:id="rId4" imgW="7772400" imgH="4114800" progId="MSGraph.Chart.8">
                  <p:embed followColorScheme="full"/>
                </p:oleObj>
              </mc:Choice>
              <mc:Fallback>
                <p:oleObj name="Chart" r:id="rId4" imgW="7772400" imgH="4114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754" name="Text Box 10"/>
          <p:cNvSpPr txBox="1">
            <a:spLocks noChangeArrowheads="1"/>
          </p:cNvSpPr>
          <p:nvPr/>
        </p:nvSpPr>
        <p:spPr bwMode="auto">
          <a:xfrm>
            <a:off x="2667000" y="5486400"/>
            <a:ext cx="3429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aseline="30000">
                <a:solidFill>
                  <a:schemeClr val="bg1"/>
                </a:solidFill>
                <a:latin typeface="Arial" charset="0"/>
                <a:ea typeface="ＭＳ Ｐゴシック" charset="0"/>
              </a:rPr>
              <a:t>a	</a:t>
            </a:r>
            <a:r>
              <a:rPr lang="en-US" sz="1400">
                <a:solidFill>
                  <a:schemeClr val="bg1"/>
                </a:solidFill>
                <a:latin typeface="Arial" charset="0"/>
                <a:ea typeface="ＭＳ Ｐゴシック" charset="0"/>
              </a:rPr>
              <a:t>             </a:t>
            </a:r>
            <a:r>
              <a:rPr lang="en-US" sz="1400" baseline="30000">
                <a:solidFill>
                  <a:schemeClr val="bg1"/>
                </a:solidFill>
                <a:latin typeface="Arial" charset="0"/>
                <a:ea typeface="ＭＳ Ｐゴシック" charset="0"/>
              </a:rPr>
              <a:t>b		        b</a:t>
            </a:r>
            <a:endParaRPr lang="en-US" sz="1400">
              <a:solidFill>
                <a:schemeClr val="bg1"/>
              </a:solidFill>
              <a:latin typeface="Arial" charset="0"/>
              <a:ea typeface="ＭＳ Ｐゴシック" charset="0"/>
            </a:endParaRPr>
          </a:p>
        </p:txBody>
      </p:sp>
      <p:sp>
        <p:nvSpPr>
          <p:cNvPr id="287755" name="Text Box 11"/>
          <p:cNvSpPr txBox="1">
            <a:spLocks noChangeArrowheads="1"/>
          </p:cNvSpPr>
          <p:nvPr/>
        </p:nvSpPr>
        <p:spPr bwMode="auto">
          <a:xfrm>
            <a:off x="76200" y="6305550"/>
            <a:ext cx="54102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de-DE" sz="1400" baseline="30000">
                <a:solidFill>
                  <a:schemeClr val="bg1"/>
                </a:solidFill>
                <a:latin typeface="Arial" charset="0"/>
                <a:ea typeface="ＭＳ Ｐゴシック" charset="0"/>
              </a:rPr>
              <a:t>a</a:t>
            </a:r>
            <a:r>
              <a:rPr lang="de-DE" sz="1400">
                <a:solidFill>
                  <a:schemeClr val="bg1"/>
                </a:solidFill>
                <a:latin typeface="Arial" charset="0"/>
                <a:ea typeface="ＭＳ Ｐゴシック" charset="0"/>
              </a:rPr>
              <a:t>Male VA inpatients	     </a:t>
            </a:r>
            <a:r>
              <a:rPr lang="de-DE" sz="1400" baseline="30000">
                <a:solidFill>
                  <a:schemeClr val="bg1"/>
                </a:solidFill>
                <a:latin typeface="Arial" charset="0"/>
                <a:ea typeface="ＭＳ Ｐゴシック" charset="0"/>
              </a:rPr>
              <a:t>b</a:t>
            </a:r>
            <a:r>
              <a:rPr lang="de-DE" sz="1400">
                <a:solidFill>
                  <a:schemeClr val="bg1"/>
                </a:solidFill>
                <a:latin typeface="Arial" charset="0"/>
                <a:ea typeface="ＭＳ Ｐゴシック" charset="0"/>
              </a:rPr>
              <a:t>Previously untx prob drnkrs</a:t>
            </a:r>
          </a:p>
          <a:p>
            <a:pPr>
              <a:lnSpc>
                <a:spcPct val="90000"/>
              </a:lnSpc>
              <a:defRPr/>
            </a:pPr>
            <a:r>
              <a:rPr lang="de-DE" sz="1400">
                <a:solidFill>
                  <a:schemeClr val="bg1"/>
                </a:solidFill>
                <a:latin typeface="Arial" charset="0"/>
                <a:ea typeface="ＭＳ Ｐゴシック" charset="0"/>
              </a:rPr>
              <a:t>n = 3018			n = 466</a:t>
            </a:r>
            <a:endParaRPr lang="en-US" sz="1400">
              <a:solidFill>
                <a:schemeClr val="bg1"/>
              </a:solidFill>
              <a:latin typeface="Arial" charset="0"/>
              <a:ea typeface="ＭＳ Ｐゴシック" charset="0"/>
            </a:endParaRPr>
          </a:p>
        </p:txBody>
      </p:sp>
      <p:sp>
        <p:nvSpPr>
          <p:cNvPr id="2" name="Left Brace 1"/>
          <p:cNvSpPr/>
          <p:nvPr/>
        </p:nvSpPr>
        <p:spPr>
          <a:xfrm rot="5400000">
            <a:off x="2349500" y="1879600"/>
            <a:ext cx="419100" cy="762000"/>
          </a:xfrm>
          <a:prstGeom prst="leftBrace">
            <a:avLst/>
          </a:prstGeom>
          <a:solidFill>
            <a:srgbClr val="FF0000"/>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Left Brace 7"/>
          <p:cNvSpPr/>
          <p:nvPr/>
        </p:nvSpPr>
        <p:spPr>
          <a:xfrm rot="5400000">
            <a:off x="3905250" y="2360613"/>
            <a:ext cx="419100" cy="762000"/>
          </a:xfrm>
          <a:prstGeom prst="leftBrace">
            <a:avLst/>
          </a:prstGeom>
          <a:solidFill>
            <a:srgbClr val="FF0000"/>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p:cNvSpPr/>
          <p:nvPr/>
        </p:nvSpPr>
        <p:spPr>
          <a:xfrm rot="5400000">
            <a:off x="5451475" y="2089150"/>
            <a:ext cx="419100" cy="762000"/>
          </a:xfrm>
          <a:prstGeom prst="leftBrace">
            <a:avLst/>
          </a:prstGeom>
          <a:solidFill>
            <a:srgbClr val="FF0000"/>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e 9"/>
          <p:cNvSpPr/>
          <p:nvPr/>
        </p:nvSpPr>
        <p:spPr>
          <a:xfrm rot="5400000">
            <a:off x="5276850" y="1152525"/>
            <a:ext cx="419100" cy="762000"/>
          </a:xfrm>
          <a:prstGeom prst="leftBrace">
            <a:avLst/>
          </a:prstGeom>
          <a:solidFill>
            <a:srgbClr val="FF0000"/>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867400" y="1434584"/>
            <a:ext cx="2003625" cy="369332"/>
          </a:xfrm>
          <a:prstGeom prst="rect">
            <a:avLst/>
          </a:prstGeom>
          <a:noFill/>
        </p:spPr>
        <p:txBody>
          <a:bodyPr wrap="none" rtlCol="0">
            <a:spAutoFit/>
          </a:bodyPr>
          <a:lstStyle/>
          <a:p>
            <a:r>
              <a:rPr lang="en-US" dirty="0">
                <a:solidFill>
                  <a:schemeClr val="bg1"/>
                </a:solidFill>
              </a:rPr>
              <a:t>= AA involvement</a:t>
            </a:r>
          </a:p>
        </p:txBody>
      </p:sp>
    </p:spTree>
    <p:extLst>
      <p:ext uri="{BB962C8B-B14F-4D97-AF65-F5344CB8AC3E}">
        <p14:creationId xmlns:p14="http://schemas.microsoft.com/office/powerpoint/2010/main" val="771490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Abstinence </a:t>
            </a:r>
            <a:r>
              <a:rPr lang="en-US"/>
              <a:t>Based Programs?</a:t>
            </a:r>
            <a:endParaRPr lang="en-US" dirty="0"/>
          </a:p>
        </p:txBody>
      </p:sp>
      <p:sp>
        <p:nvSpPr>
          <p:cNvPr id="3" name="Content Placeholder 2"/>
          <p:cNvSpPr>
            <a:spLocks noGrp="1"/>
          </p:cNvSpPr>
          <p:nvPr>
            <p:ph idx="1"/>
          </p:nvPr>
        </p:nvSpPr>
        <p:spPr/>
        <p:txBody>
          <a:bodyPr/>
          <a:lstStyle/>
          <a:p>
            <a:r>
              <a:rPr lang="en-US" dirty="0"/>
              <a:t>AA has been found to be effective in alcohol dependence.</a:t>
            </a:r>
          </a:p>
          <a:p>
            <a:r>
              <a:rPr lang="en-US" dirty="0"/>
              <a:t>It has been attacked based on its popularity in treatment centers and courts, its use of spirituality, and accusations of being based on Christianity.</a:t>
            </a:r>
          </a:p>
          <a:p>
            <a:r>
              <a:rPr lang="en-US" dirty="0"/>
              <a:t>Studies are weaker regarding long term success for opioid dependence.</a:t>
            </a:r>
          </a:p>
          <a:p>
            <a:r>
              <a:rPr lang="en-US" dirty="0"/>
              <a:t>Any exceptions?</a:t>
            </a:r>
          </a:p>
        </p:txBody>
      </p:sp>
    </p:spTree>
    <p:extLst>
      <p:ext uri="{BB962C8B-B14F-4D97-AF65-F5344CB8AC3E}">
        <p14:creationId xmlns:p14="http://schemas.microsoft.com/office/powerpoint/2010/main" val="38218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113" y="2772871"/>
            <a:ext cx="7345362" cy="2653696"/>
          </a:xfrm>
        </p:spPr>
      </p:pic>
      <p:sp>
        <p:nvSpPr>
          <p:cNvPr id="5" name="TextBox 4"/>
          <p:cNvSpPr txBox="1"/>
          <p:nvPr/>
        </p:nvSpPr>
        <p:spPr>
          <a:xfrm>
            <a:off x="900113" y="1981200"/>
            <a:ext cx="5461047" cy="369332"/>
          </a:xfrm>
          <a:prstGeom prst="rect">
            <a:avLst/>
          </a:prstGeom>
          <a:noFill/>
        </p:spPr>
        <p:txBody>
          <a:bodyPr wrap="none" rtlCol="0">
            <a:spAutoFit/>
          </a:bodyPr>
          <a:lstStyle/>
          <a:p>
            <a:r>
              <a:rPr lang="en-US" dirty="0">
                <a:hlinkClick r:id="rId3"/>
              </a:rPr>
              <a:t>https://addictionandrecoverynews.wordpress.com</a:t>
            </a:r>
            <a:r>
              <a:rPr lang="en-US">
                <a:hlinkClick r:id="rId3"/>
              </a:rPr>
              <a:t>/</a:t>
            </a:r>
            <a:r>
              <a:rPr lang="en-US"/>
              <a:t>    </a:t>
            </a:r>
          </a:p>
        </p:txBody>
      </p:sp>
      <p:sp>
        <p:nvSpPr>
          <p:cNvPr id="3" name="TextBox 2">
            <a:extLst>
              <a:ext uri="{FF2B5EF4-FFF2-40B4-BE49-F238E27FC236}">
                <a16:creationId xmlns:a16="http://schemas.microsoft.com/office/drawing/2014/main" id="{F6CA10DE-C26A-C145-937B-43900D855D46}"/>
              </a:ext>
            </a:extLst>
          </p:cNvPr>
          <p:cNvSpPr txBox="1"/>
          <p:nvPr/>
        </p:nvSpPr>
        <p:spPr>
          <a:xfrm>
            <a:off x="900113" y="377946"/>
            <a:ext cx="6788426" cy="646331"/>
          </a:xfrm>
          <a:prstGeom prst="rect">
            <a:avLst/>
          </a:prstGeom>
          <a:noFill/>
        </p:spPr>
        <p:txBody>
          <a:bodyPr wrap="square" rtlCol="0">
            <a:spAutoFit/>
          </a:bodyPr>
          <a:lstStyle/>
          <a:p>
            <a:pPr algn="ctr"/>
            <a:endParaRPr lang="en-US" sz="3600" dirty="0"/>
          </a:p>
        </p:txBody>
      </p:sp>
    </p:spTree>
    <p:extLst>
      <p:ext uri="{BB962C8B-B14F-4D97-AF65-F5344CB8AC3E}">
        <p14:creationId xmlns:p14="http://schemas.microsoft.com/office/powerpoint/2010/main" val="191022400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6595</TotalTime>
  <Words>5304</Words>
  <Application>Microsoft Macintosh PowerPoint</Application>
  <PresentationFormat>On-screen Show (4:3)</PresentationFormat>
  <Paragraphs>680</Paragraphs>
  <Slides>114</Slides>
  <Notes>33</Notes>
  <HiddenSlides>10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25" baseType="lpstr">
      <vt:lpstr>Brush Script MT</vt:lpstr>
      <vt:lpstr>ＭＳ Ｐゴシック</vt:lpstr>
      <vt:lpstr>Arial</vt:lpstr>
      <vt:lpstr>Calibri</vt:lpstr>
      <vt:lpstr>Calisto MT</vt:lpstr>
      <vt:lpstr>Corbel</vt:lpstr>
      <vt:lpstr>Times New Roman</vt:lpstr>
      <vt:lpstr>Wingdings</vt:lpstr>
      <vt:lpstr>ZapfHumnst BT</vt:lpstr>
      <vt:lpstr>Capital</vt:lpstr>
      <vt:lpstr>Chart</vt:lpstr>
      <vt:lpstr>What is Recovery and  How to Get There</vt:lpstr>
      <vt:lpstr>Disclaimers</vt:lpstr>
      <vt:lpstr>Qualifications:</vt:lpstr>
      <vt:lpstr>Qualifications:</vt:lpstr>
      <vt:lpstr>Physiology &amp; Treatment of Addiction</vt:lpstr>
      <vt:lpstr>Physiology &amp; Treatment of Addiction</vt:lpstr>
      <vt:lpstr>Physiology &amp; Treatment of Addiction</vt:lpstr>
      <vt:lpstr>Before We Start….</vt:lpstr>
      <vt:lpstr>Recommended Reading: Addiction and Recovery News</vt:lpstr>
      <vt:lpstr>What is Addiction?</vt:lpstr>
      <vt:lpstr>What is Addiction?</vt:lpstr>
      <vt:lpstr>Why is Addiction so Difficult to Treat?</vt:lpstr>
      <vt:lpstr> The Nucleus Accumbens:  craving and reward</vt:lpstr>
      <vt:lpstr>VTA:  the “gas tank”: supplies dopamine  to the Nucleus  Accumbens </vt:lpstr>
      <vt:lpstr> Frontal Cortex:  Inhibition of the pleasure center</vt:lpstr>
      <vt:lpstr>A Normal Brain:   Dopamine (pleasure) activity</vt:lpstr>
      <vt:lpstr>PowerPoint Presentation</vt:lpstr>
      <vt:lpstr>PowerPoint Presentation</vt:lpstr>
      <vt:lpstr>PowerPoint Presentation</vt:lpstr>
      <vt:lpstr>PowerPoint Presentation</vt:lpstr>
      <vt:lpstr>When They Stop: Why Can’t They Stay Stopped?????</vt:lpstr>
      <vt:lpstr>Stimulants &amp; Blood Flow</vt:lpstr>
      <vt:lpstr>Stimulants &amp; Blood Flow</vt:lpstr>
      <vt:lpstr>Blood Flow Recovery</vt:lpstr>
      <vt:lpstr>Blood Flow Recovery</vt:lpstr>
      <vt:lpstr>Blood Flow Recovery</vt:lpstr>
      <vt:lpstr>BUT:</vt:lpstr>
      <vt:lpstr>Do people have different pleasure centers BEFORE they use drugs?</vt:lpstr>
      <vt:lpstr>Treatment:  What Are You Looking For?</vt:lpstr>
      <vt:lpstr>Harm Reduction</vt:lpstr>
      <vt:lpstr>Harm Reduction</vt:lpstr>
      <vt:lpstr>Benzodiazepine use in methadone clinics</vt:lpstr>
      <vt:lpstr>Cocaine use in methadone clinics</vt:lpstr>
      <vt:lpstr>Patterns of heroin, cocaine and alcohol abuse during long-term methadone maintenance treatment</vt:lpstr>
      <vt:lpstr>Drug names  for upcoming articles</vt:lpstr>
      <vt:lpstr>6MAM vs methadone for the treatment of opioid Addiction.</vt:lpstr>
      <vt:lpstr>Cost Effectiveness of 6MAM (heroin) vs methadone for refractory opioid dependence</vt:lpstr>
      <vt:lpstr>Double-blind injectable hydromorphone vs 6MAM for the treatment of opioid dependence:  a pilot study</vt:lpstr>
      <vt:lpstr>Double-blind injectable hydromorphone vs 6MAM for the treatment of opioid dependence:  a pilot study</vt:lpstr>
      <vt:lpstr>Cannabis: Entry or Exit Drug?</vt:lpstr>
      <vt:lpstr>Cannabis</vt:lpstr>
      <vt:lpstr>Does marijuana reduce opioid use? (prescription opioid use)</vt:lpstr>
      <vt:lpstr>Gateway drug or “Exit” drug?</vt:lpstr>
      <vt:lpstr>Does marijuana reduce opioid use? (synthetics and heroin)</vt:lpstr>
      <vt:lpstr>Does marijuana reduce opioid use? (synthetics and heroin)</vt:lpstr>
      <vt:lpstr>But:</vt:lpstr>
      <vt:lpstr>Alcohol:  Harm Reduction</vt:lpstr>
      <vt:lpstr>Alcohol:  Harm Reduction</vt:lpstr>
      <vt:lpstr>Sinclair Method: Extinction</vt:lpstr>
      <vt:lpstr>Sinclair Method Decrease in craving</vt:lpstr>
      <vt:lpstr>Sinclair Method: Effectiveness?</vt:lpstr>
      <vt:lpstr>The Opioid Epidemic &amp; Naloxone (Narcan®) Rescue</vt:lpstr>
      <vt:lpstr>   Naltrexone vs. Naloxone</vt:lpstr>
      <vt:lpstr>What Does Narcan NOT Do?</vt:lpstr>
      <vt:lpstr>Naloxone formulations:</vt:lpstr>
      <vt:lpstr>Who is at Greatest Risk?</vt:lpstr>
      <vt:lpstr>“Lazarus Party”</vt:lpstr>
      <vt:lpstr>Does Narcan increase heroin use?</vt:lpstr>
      <vt:lpstr>Does Narcan decrease mortality?</vt:lpstr>
      <vt:lpstr>Another way of looking at Narcan….</vt:lpstr>
      <vt:lpstr>Downside of Narcan Rescue:  the “White Paper”</vt:lpstr>
      <vt:lpstr>Achieving Abstinence with  M.A.T.</vt:lpstr>
      <vt:lpstr>Abstinence &amp; M.A.T.</vt:lpstr>
      <vt:lpstr>For a Complete Review of M.A.T.…</vt:lpstr>
      <vt:lpstr>What is Recovery ?</vt:lpstr>
      <vt:lpstr>What is Recovery ? Betty Ford</vt:lpstr>
      <vt:lpstr>A voluntarily maintained lifestyle with:</vt:lpstr>
      <vt:lpstr>What Is Recovery? SAMHSA</vt:lpstr>
      <vt:lpstr>What Is Recovery? SAMHSA</vt:lpstr>
      <vt:lpstr>What Is Recovery? SAMHSA</vt:lpstr>
      <vt:lpstr>What Is Recovery? SAMHSA</vt:lpstr>
      <vt:lpstr>What is Spirituality?</vt:lpstr>
      <vt:lpstr>What is Spirituality?</vt:lpstr>
      <vt:lpstr>What is Spirituality? The Spiritual Experience</vt:lpstr>
      <vt:lpstr>Recovery, Spirituality and 12 Step Programs</vt:lpstr>
      <vt:lpstr>Does AA work?  http://addictionmyth.com</vt:lpstr>
      <vt:lpstr>PowerPoint Presentation</vt:lpstr>
      <vt:lpstr>Cochrane Database?</vt:lpstr>
      <vt:lpstr>Cochrane Database?</vt:lpstr>
      <vt:lpstr>Treatments for Alcohol Dependence</vt:lpstr>
      <vt:lpstr>Treatments for Alcohol Dependence</vt:lpstr>
      <vt:lpstr>AA Effectiveness –  Faith Meets Science</vt:lpstr>
      <vt:lpstr>Criteria to establish causation</vt:lpstr>
      <vt:lpstr>Criteria to establish causation</vt:lpstr>
      <vt:lpstr>Criteria to establish causation</vt:lpstr>
      <vt:lpstr>Abstinence &amp; AA exposure</vt:lpstr>
      <vt:lpstr>Abstinence &amp; AA exposure</vt:lpstr>
      <vt:lpstr>Criteria to establish causation</vt:lpstr>
      <vt:lpstr>Abstinence &amp; meeting amount</vt:lpstr>
      <vt:lpstr>Abstinence &amp; meeting amount</vt:lpstr>
      <vt:lpstr>Abstinence &amp; meeting amount</vt:lpstr>
      <vt:lpstr>Abstinence &amp; meeting amount</vt:lpstr>
      <vt:lpstr>Abstinence &amp; meeting frequency</vt:lpstr>
      <vt:lpstr>Abstinence &amp; meeting frequency</vt:lpstr>
      <vt:lpstr>Abstinence &amp; meeting frequency</vt:lpstr>
      <vt:lpstr>Criteria to establish causation</vt:lpstr>
      <vt:lpstr>Consistency across samples &amp; time</vt:lpstr>
      <vt:lpstr>Abstinence Based Programs?</vt:lpstr>
      <vt:lpstr>PowerPoint Presentation</vt:lpstr>
      <vt:lpstr>PowerPoint Presentation</vt:lpstr>
      <vt:lpstr>Safety Sensitive Professions</vt:lpstr>
      <vt:lpstr>Michigan Health Professional Recovery Program  (HPRP)</vt:lpstr>
      <vt:lpstr>Physicians Health Programs (PHP):  the Gold Standard</vt:lpstr>
      <vt:lpstr>PHP </vt:lpstr>
      <vt:lpstr>Comparison to Medication Assisted Therapy</vt:lpstr>
      <vt:lpstr>Why do PHPs work?</vt:lpstr>
      <vt:lpstr>Hawaii’s HOPE program http://www.courts.state.hi.us/docs/news_and_reports_docs/State_of_%20the_Art_of_HOPE_Probation.pdf</vt:lpstr>
      <vt:lpstr>Hawaii’s HOPE program http://www.courts.state.hi.us/docs/news_and_reports_docs/State_of_%20the_Art_of_HOPE_Probation.pdf</vt:lpstr>
      <vt:lpstr>Swift and Certain (SAC)</vt:lpstr>
      <vt:lpstr>Ethics of Addiction Treatment</vt:lpstr>
      <vt:lpstr>Olive:  non narcotic therapy dog </vt:lpstr>
      <vt:lpstr>Meet our Staff!</vt:lpstr>
      <vt:lpstr>Contact info:  Carl Christensen</vt:lpstr>
      <vt:lpstr>PowerPoint Presentation</vt:lpstr>
    </vt:vector>
  </TitlesOfParts>
  <Company>Pain Recovery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Christensen</dc:creator>
  <cp:lastModifiedBy>Carl Christensen</cp:lastModifiedBy>
  <cp:revision>210</cp:revision>
  <cp:lastPrinted>2018-02-18T13:55:54Z</cp:lastPrinted>
  <dcterms:created xsi:type="dcterms:W3CDTF">2012-09-29T17:33:32Z</dcterms:created>
  <dcterms:modified xsi:type="dcterms:W3CDTF">2018-10-15T03:12:00Z</dcterms:modified>
</cp:coreProperties>
</file>