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63" r:id="rId3"/>
    <p:sldId id="270" r:id="rId4"/>
    <p:sldId id="271" r:id="rId5"/>
    <p:sldId id="264" r:id="rId6"/>
    <p:sldId id="267" r:id="rId7"/>
    <p:sldId id="265" r:id="rId8"/>
    <p:sldId id="268" r:id="rId9"/>
    <p:sldId id="283" r:id="rId10"/>
    <p:sldId id="284" r:id="rId11"/>
    <p:sldId id="293" r:id="rId12"/>
    <p:sldId id="294" r:id="rId13"/>
    <p:sldId id="285" r:id="rId14"/>
    <p:sldId id="286" r:id="rId15"/>
    <p:sldId id="272" r:id="rId16"/>
    <p:sldId id="273" r:id="rId17"/>
    <p:sldId id="275" r:id="rId18"/>
    <p:sldId id="282" r:id="rId19"/>
    <p:sldId id="287" r:id="rId20"/>
    <p:sldId id="258" r:id="rId21"/>
    <p:sldId id="278" r:id="rId22"/>
    <p:sldId id="279" r:id="rId23"/>
    <p:sldId id="292" r:id="rId24"/>
    <p:sldId id="280" r:id="rId25"/>
    <p:sldId id="281" r:id="rId26"/>
    <p:sldId id="262" r:id="rId27"/>
    <p:sldId id="276" r:id="rId28"/>
    <p:sldId id="260" r:id="rId29"/>
    <p:sldId id="277" r:id="rId30"/>
    <p:sldId id="290" r:id="rId31"/>
    <p:sldId id="291" r:id="rId32"/>
    <p:sldId id="259" r:id="rId33"/>
    <p:sldId id="288" r:id="rId34"/>
    <p:sldId id="289" r:id="rId35"/>
    <p:sldId id="295"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9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C6A69-CB2F-5243-92A2-0A973EFBA77F}" type="datetimeFigureOut">
              <a:rPr lang="en-US" smtClean="0"/>
              <a:t>10/15/2018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EB9C0A-0247-1648-BA0A-5E8D74E0380F}" type="slidenum">
              <a:rPr lang="en-US" smtClean="0"/>
              <a:t>‹#›</a:t>
            </a:fld>
            <a:endParaRPr lang="en-US"/>
          </a:p>
        </p:txBody>
      </p:sp>
    </p:spTree>
    <p:extLst>
      <p:ext uri="{BB962C8B-B14F-4D97-AF65-F5344CB8AC3E}">
        <p14:creationId xmlns:p14="http://schemas.microsoft.com/office/powerpoint/2010/main" val="1536612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EB9C0A-0247-1648-BA0A-5E8D74E0380F}" type="slidenum">
              <a:rPr lang="en-US" smtClean="0"/>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EB9C0A-0247-1648-BA0A-5E8D74E0380F}" type="slidenum">
              <a:rPr lang="en-US" smtClean="0"/>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EB9C0A-0247-1648-BA0A-5E8D74E0380F}" type="slidenum">
              <a:rPr lang="en-US" smtClean="0"/>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59452643-BAE9-AB4E-8D07-851347B151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Click icon to add picture</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Click icon to add picture</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Click icon to add picture</a:t>
            </a:r>
            <a:endParaRPr/>
          </a:p>
        </p:txBody>
      </p:sp>
      <p:sp>
        <p:nvSpPr>
          <p:cNvPr id="13" name="Slide Number Placeholder 5"/>
          <p:cNvSpPr>
            <a:spLocks noGrp="1"/>
          </p:cNvSpPr>
          <p:nvPr>
            <p:ph type="sldNum" sz="quarter" idx="12"/>
          </p:nvPr>
        </p:nvSpPr>
        <p:spPr>
          <a:xfrm>
            <a:off x="8382000" y="1219200"/>
            <a:ext cx="533400" cy="365125"/>
          </a:xfrm>
        </p:spPr>
        <p:txBody>
          <a:bodyPr/>
          <a:lstStyle/>
          <a:p>
            <a:fld id="{59452643-BAE9-AB4E-8D07-851347B1510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52643-BAE9-AB4E-8D07-851347B1510C}" type="slidenum">
              <a:rPr lang="en-US" smtClean="0"/>
              <a:pPr/>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FD294076-46CA-1B49-8E5C-0E430206AB8D}"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2643-BAE9-AB4E-8D07-851347B151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FD294076-46CA-1B49-8E5C-0E430206AB8D}" type="datetimeFigureOut">
              <a:rPr lang="en-US" smtClean="0"/>
              <a:pPr/>
              <a:t>10/15/2018</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59452643-BAE9-AB4E-8D07-851347B1510C}" type="slidenum">
              <a:rPr lang="en-US" smtClean="0"/>
              <a:pPr/>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Opioid Maintenance Treatment (OMT) </a:t>
            </a:r>
            <a:endParaRPr lang="en-US"/>
          </a:p>
        </p:txBody>
      </p:sp>
      <p:sp>
        <p:nvSpPr>
          <p:cNvPr id="3" name="Subtitle 2"/>
          <p:cNvSpPr>
            <a:spLocks noGrp="1"/>
          </p:cNvSpPr>
          <p:nvPr>
            <p:ph type="subTitle" idx="1"/>
          </p:nvPr>
        </p:nvSpPr>
        <p:spPr>
          <a:xfrm>
            <a:off x="417513" y="3809999"/>
            <a:ext cx="8307387" cy="1847273"/>
          </a:xfrm>
        </p:spPr>
        <p:txBody>
          <a:bodyPr>
            <a:normAutofit/>
          </a:bodyPr>
          <a:lstStyle/>
          <a:p>
            <a:endParaRPr lang="en-US" smtClean="0"/>
          </a:p>
          <a:p>
            <a:r>
              <a:rPr lang="en-US" smtClean="0"/>
              <a:t>Edward A. Jouney, DO, MS </a:t>
            </a:r>
          </a:p>
          <a:p>
            <a:r>
              <a:rPr lang="en-US" smtClean="0"/>
              <a:t>University of Michigan, Department of Psychiatry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Opioid use disorder – criteria </a:t>
            </a:r>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a:t>A problematic pattern of opioid use leading to clinically significant impairment or distress, as manifested by at least two of the following, occurring within a 12-month period:</a:t>
            </a:r>
          </a:p>
          <a:p>
            <a:pPr marL="0" indent="0">
              <a:buNone/>
            </a:pPr>
            <a:r>
              <a:rPr lang="en-US" smtClean="0"/>
              <a:t>1. Opioids </a:t>
            </a:r>
            <a:r>
              <a:rPr lang="en-US"/>
              <a:t>are often taken in larger amounts or over a longer period than was intended.</a:t>
            </a:r>
          </a:p>
          <a:p>
            <a:pPr marL="0" indent="0">
              <a:buNone/>
            </a:pPr>
            <a:r>
              <a:rPr lang="en-US" smtClean="0"/>
              <a:t>2. There </a:t>
            </a:r>
            <a:r>
              <a:rPr lang="en-US"/>
              <a:t>is a persistent desire or unsuccessful efforts to cut down or control opioid use.</a:t>
            </a:r>
          </a:p>
          <a:p>
            <a:pPr marL="0" indent="0">
              <a:buNone/>
            </a:pPr>
            <a:r>
              <a:rPr lang="en-US" smtClean="0"/>
              <a:t>3. A </a:t>
            </a:r>
            <a:r>
              <a:rPr lang="en-US"/>
              <a:t>great deal of time is spent in activities necessary to obtain the opioid, use the opioid, or recover from its effects.</a:t>
            </a:r>
          </a:p>
          <a:p>
            <a:pPr marL="0" indent="0">
              <a:buNone/>
            </a:pPr>
            <a:r>
              <a:rPr lang="en-US" smtClean="0"/>
              <a:t>4. Craving</a:t>
            </a:r>
            <a:r>
              <a:rPr lang="en-US"/>
              <a:t>, or a strong desire or urge to use opioids.</a:t>
            </a:r>
          </a:p>
          <a:p>
            <a:pPr marL="0" indent="0">
              <a:buNone/>
            </a:pPr>
            <a:r>
              <a:rPr lang="en-US" smtClean="0"/>
              <a:t>5. Recurrent </a:t>
            </a:r>
            <a:r>
              <a:rPr lang="en-US"/>
              <a:t>opioid use resulting in a failure to fulfill major role obligations at work, school, or home.</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Opioid use disorder – criteria </a:t>
            </a:r>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smtClean="0"/>
              <a:t>6. Continued </a:t>
            </a:r>
            <a:r>
              <a:rPr lang="en-US"/>
              <a:t>opioid use despite having persistent or recurrent social or interpersonal problems caused or exacerbated by the effects </a:t>
            </a:r>
            <a:r>
              <a:rPr lang="en-US"/>
              <a:t>of </a:t>
            </a:r>
            <a:r>
              <a:rPr lang="en-US" smtClean="0"/>
              <a:t>opioids.</a:t>
            </a:r>
          </a:p>
          <a:p>
            <a:pPr marL="0" indent="0">
              <a:buNone/>
            </a:pPr>
            <a:r>
              <a:rPr lang="en-US" smtClean="0"/>
              <a:t>7. Important </a:t>
            </a:r>
            <a:r>
              <a:rPr lang="en-US"/>
              <a:t>social, occupational, or recreational activities are given up or reduced because of opioid use.</a:t>
            </a:r>
          </a:p>
          <a:p>
            <a:pPr marL="0" indent="0">
              <a:buNone/>
            </a:pPr>
            <a:r>
              <a:rPr lang="en-US" smtClean="0"/>
              <a:t>8. Recurrent </a:t>
            </a:r>
            <a:r>
              <a:rPr lang="en-US"/>
              <a:t>opioid use in situations in which it is physically hazardous.</a:t>
            </a:r>
          </a:p>
          <a:p>
            <a:pPr marL="0" indent="0">
              <a:buNone/>
            </a:pPr>
            <a:r>
              <a:rPr lang="en-US" smtClean="0"/>
              <a:t>9. Continued </a:t>
            </a:r>
            <a:r>
              <a:rPr lang="en-US"/>
              <a:t>opioid use despite knowledge of having a persistent or recurrent physical or psychological problem that is likely to have been caused or exacerbated by the substance.</a:t>
            </a:r>
          </a:p>
          <a:p>
            <a:pPr marL="0" indent="0">
              <a:buNone/>
            </a:pPr>
            <a:r>
              <a:rPr lang="en-US"/>
              <a:t>10</a:t>
            </a:r>
            <a:r>
              <a:rPr lang="en-US"/>
              <a:t>. </a:t>
            </a:r>
            <a:r>
              <a:rPr lang="en-US" smtClean="0"/>
              <a:t>Tolerance (not </a:t>
            </a:r>
            <a:r>
              <a:rPr lang="en-US"/>
              <a:t>met </a:t>
            </a:r>
            <a:r>
              <a:rPr lang="en-US" smtClean="0"/>
              <a:t>it taking opioids under </a:t>
            </a:r>
            <a:r>
              <a:rPr lang="en-US"/>
              <a:t>appropriate </a:t>
            </a:r>
            <a:r>
              <a:rPr lang="en-US" smtClean="0"/>
              <a:t>medical supervision).</a:t>
            </a:r>
          </a:p>
          <a:p>
            <a:pPr marL="0" indent="0">
              <a:buNone/>
            </a:pPr>
            <a:r>
              <a:rPr lang="en-US" smtClean="0"/>
              <a:t>11</a:t>
            </a:r>
            <a:r>
              <a:rPr lang="en-US"/>
              <a:t>. </a:t>
            </a:r>
            <a:r>
              <a:rPr lang="en-US" smtClean="0"/>
              <a:t>Withdrawal</a:t>
            </a:r>
            <a:r>
              <a:rPr lang="en-US"/>
              <a:t> </a:t>
            </a:r>
            <a:r>
              <a:rPr lang="en-US"/>
              <a:t>(not met it taking opioids under appropriate medical </a:t>
            </a:r>
            <a:r>
              <a:rPr lang="en-US"/>
              <a:t>supervision</a:t>
            </a:r>
            <a:r>
              <a:rPr lang="en-US" smtClean="0"/>
              <a:t>). </a:t>
            </a:r>
            <a:endParaRPr lang="en-US"/>
          </a:p>
        </p:txBody>
      </p:sp>
    </p:spTree>
    <p:extLst>
      <p:ext uri="{BB962C8B-B14F-4D97-AF65-F5344CB8AC3E}">
        <p14:creationId xmlns:p14="http://schemas.microsoft.com/office/powerpoint/2010/main" val="866569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Opioid use disorders – criteria </a:t>
            </a:r>
            <a:endParaRPr lang="en-US"/>
          </a:p>
        </p:txBody>
      </p:sp>
      <p:sp>
        <p:nvSpPr>
          <p:cNvPr id="3" name="Content Placeholder 2"/>
          <p:cNvSpPr>
            <a:spLocks noGrp="1"/>
          </p:cNvSpPr>
          <p:nvPr>
            <p:ph idx="1"/>
          </p:nvPr>
        </p:nvSpPr>
        <p:spPr/>
        <p:txBody>
          <a:bodyPr>
            <a:normAutofit/>
          </a:bodyPr>
          <a:lstStyle/>
          <a:p>
            <a:r>
              <a:rPr lang="en-US" b="1"/>
              <a:t>305.50 (F11.10) Mild:</a:t>
            </a:r>
            <a:r>
              <a:rPr lang="en-US"/>
              <a:t> Presence of </a:t>
            </a:r>
            <a:r>
              <a:rPr lang="en-US"/>
              <a:t>2–3 </a:t>
            </a:r>
            <a:r>
              <a:rPr lang="en-US" smtClean="0"/>
              <a:t>symptoms</a:t>
            </a:r>
            <a:endParaRPr lang="en-US"/>
          </a:p>
          <a:p>
            <a:r>
              <a:rPr lang="en-US" b="1" smtClean="0"/>
              <a:t>304.00</a:t>
            </a:r>
            <a:r>
              <a:rPr lang="en-US" b="1"/>
              <a:t> (F11.20) Moderate:</a:t>
            </a:r>
            <a:r>
              <a:rPr lang="en-US"/>
              <a:t> Presence of 4–5 symptoms.</a:t>
            </a:r>
          </a:p>
          <a:p>
            <a:r>
              <a:rPr lang="en-US" b="1" smtClean="0"/>
              <a:t>304.00</a:t>
            </a:r>
            <a:r>
              <a:rPr lang="en-US" b="1"/>
              <a:t> (F11.20) Severe:</a:t>
            </a:r>
            <a:r>
              <a:rPr lang="en-US"/>
              <a:t> Presence of 6 or more </a:t>
            </a:r>
            <a:r>
              <a:rPr lang="en-US"/>
              <a:t>symptoms</a:t>
            </a:r>
            <a:r>
              <a:rPr lang="en-US" smtClean="0"/>
              <a:t>.</a:t>
            </a:r>
            <a:endParaRPr lang="en-US"/>
          </a:p>
        </p:txBody>
      </p:sp>
    </p:spTree>
    <p:extLst>
      <p:ext uri="{BB962C8B-B14F-4D97-AF65-F5344CB8AC3E}">
        <p14:creationId xmlns:p14="http://schemas.microsoft.com/office/powerpoint/2010/main" val="41859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Historical Background</a:t>
            </a:r>
            <a:endParaRPr lang="en-US"/>
          </a:p>
        </p:txBody>
      </p:sp>
      <p:sp>
        <p:nvSpPr>
          <p:cNvPr id="3" name="Content Placeholder 2"/>
          <p:cNvSpPr>
            <a:spLocks noGrp="1"/>
          </p:cNvSpPr>
          <p:nvPr>
            <p:ph idx="1"/>
          </p:nvPr>
        </p:nvSpPr>
        <p:spPr/>
        <p:txBody>
          <a:bodyPr/>
          <a:lstStyle/>
          <a:p>
            <a:r>
              <a:rPr lang="en-US" smtClean="0"/>
              <a:t>Use of opioids as maintenance pharmacotherapy began in the 1960’s with the use of methadone by Dole and Nyswander </a:t>
            </a:r>
          </a:p>
          <a:p>
            <a:r>
              <a:rPr lang="en-US" smtClean="0"/>
              <a:t>Currently, the FDA has approved two drugs for the opioid maintenance therapy in the treatment of opioid addiction: methadone and buprenorphine</a:t>
            </a:r>
          </a:p>
          <a:p>
            <a:pPr lvl="1"/>
            <a:r>
              <a:rPr lang="en-US" smtClean="0"/>
              <a:t>Methadone</a:t>
            </a:r>
          </a:p>
          <a:p>
            <a:pPr lvl="1"/>
            <a:r>
              <a:rPr lang="en-US" smtClean="0"/>
              <a:t>Subutex (buprenorphine)</a:t>
            </a:r>
          </a:p>
          <a:p>
            <a:pPr lvl="1"/>
            <a:r>
              <a:rPr lang="en-US" smtClean="0"/>
              <a:t>Suboxone (buprenorphine/naloxone)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Poorly Understood Treatment (OMT)</a:t>
            </a:r>
            <a:endParaRPr lang="en-US"/>
          </a:p>
        </p:txBody>
      </p:sp>
      <p:sp>
        <p:nvSpPr>
          <p:cNvPr id="3" name="Content Placeholder 2"/>
          <p:cNvSpPr>
            <a:spLocks noGrp="1"/>
          </p:cNvSpPr>
          <p:nvPr>
            <p:ph idx="1"/>
          </p:nvPr>
        </p:nvSpPr>
        <p:spPr/>
        <p:txBody>
          <a:bodyPr>
            <a:normAutofit lnSpcReduction="10000"/>
          </a:bodyPr>
          <a:lstStyle/>
          <a:p>
            <a:r>
              <a:rPr lang="en-US" smtClean="0"/>
              <a:t>OMT continues to be poorly understood my health care professionals, including basic treatment concepts and general pharmacological concepts of methadone and buprenorphine. </a:t>
            </a:r>
          </a:p>
          <a:p>
            <a:r>
              <a:rPr lang="en-US" smtClean="0"/>
              <a:t>Negative attitudes and stigmatization amongst health care workers and the general public plague OMT. </a:t>
            </a:r>
          </a:p>
          <a:p>
            <a:r>
              <a:rPr lang="en-US" smtClean="0"/>
              <a:t>Many have the concept that one is “substituting one addicting drug for another.”</a:t>
            </a:r>
          </a:p>
          <a:p>
            <a:r>
              <a:rPr lang="en-US" smtClean="0"/>
              <a:t>Methadone treatment remains separated from the mainstream of health care delivery, and is isolated in its own little world.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a:t>
            </a:r>
            <a:endParaRPr lang="en-US"/>
          </a:p>
        </p:txBody>
      </p:sp>
      <p:sp>
        <p:nvSpPr>
          <p:cNvPr id="3" name="Content Placeholder 2"/>
          <p:cNvSpPr>
            <a:spLocks noGrp="1"/>
          </p:cNvSpPr>
          <p:nvPr>
            <p:ph idx="1"/>
          </p:nvPr>
        </p:nvSpPr>
        <p:spPr/>
        <p:txBody>
          <a:bodyPr/>
          <a:lstStyle/>
          <a:p>
            <a:r>
              <a:rPr lang="en-US" smtClean="0"/>
              <a:t>Is a synthetic, long acting, full mu </a:t>
            </a:r>
            <a:r>
              <a:rPr lang="en-US" err="1" smtClean="0"/>
              <a:t>opioid</a:t>
            </a:r>
            <a:r>
              <a:rPr lang="en-US" smtClean="0"/>
              <a:t> agonist </a:t>
            </a:r>
          </a:p>
          <a:p>
            <a:r>
              <a:rPr lang="en-US" smtClean="0"/>
              <a:t>First synthesized by Bayer as an analgesic in German in the 1930’s</a:t>
            </a:r>
          </a:p>
          <a:p>
            <a:r>
              <a:rPr lang="en-US" smtClean="0"/>
              <a:t>First studied for human use in the 1950’s in the United States.</a:t>
            </a:r>
          </a:p>
          <a:p>
            <a:r>
              <a:rPr lang="en-US" smtClean="0"/>
              <a:t>First researched as a treatment for heroin addiction in 1964. </a:t>
            </a:r>
          </a:p>
          <a:p>
            <a:r>
              <a:rPr lang="en-US" smtClean="0"/>
              <a:t>Approved by the FDA as a maintenance therapy for </a:t>
            </a:r>
            <a:r>
              <a:rPr lang="en-US" err="1" smtClean="0"/>
              <a:t>opioid</a:t>
            </a:r>
            <a:r>
              <a:rPr lang="en-US" smtClean="0"/>
              <a:t> addiction in 1972. </a:t>
            </a:r>
          </a:p>
          <a:p>
            <a:endParaRPr lang="en-US" smtClean="0"/>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Chemical Structure</a:t>
            </a:r>
            <a:endParaRPr lang="en-US"/>
          </a:p>
        </p:txBody>
      </p:sp>
      <p:pic>
        <p:nvPicPr>
          <p:cNvPr id="4" name="Content Placeholder 3" descr="0192801015.methadone.1.jpg"/>
          <p:cNvPicPr>
            <a:picLocks noGrp="1" noChangeAspect="1"/>
          </p:cNvPicPr>
          <p:nvPr>
            <p:ph idx="1"/>
          </p:nvPr>
        </p:nvPicPr>
        <p:blipFill>
          <a:blip r:embed="rId2"/>
          <a:srcRect l="-77995" r="-77995"/>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Buprenorphine </a:t>
            </a:r>
            <a:endParaRPr lang="en-US"/>
          </a:p>
        </p:txBody>
      </p:sp>
      <p:sp>
        <p:nvSpPr>
          <p:cNvPr id="3" name="Content Placeholder 2"/>
          <p:cNvSpPr>
            <a:spLocks noGrp="1"/>
          </p:cNvSpPr>
          <p:nvPr>
            <p:ph idx="1"/>
          </p:nvPr>
        </p:nvSpPr>
        <p:spPr/>
        <p:txBody>
          <a:bodyPr>
            <a:normAutofit lnSpcReduction="10000"/>
          </a:bodyPr>
          <a:lstStyle/>
          <a:p>
            <a:r>
              <a:rPr lang="en-US" smtClean="0"/>
              <a:t>Branded under </a:t>
            </a:r>
            <a:r>
              <a:rPr lang="en-US" smtClean="0"/>
              <a:t>Suboxone, Zubsolv, Bunavail, others </a:t>
            </a:r>
          </a:p>
          <a:p>
            <a:r>
              <a:rPr lang="en-US" smtClean="0"/>
              <a:t>Approved </a:t>
            </a:r>
            <a:r>
              <a:rPr lang="en-US" smtClean="0"/>
              <a:t>by the FDA as a treatment for </a:t>
            </a:r>
            <a:r>
              <a:rPr lang="en-US" err="1" smtClean="0"/>
              <a:t>opioid</a:t>
            </a:r>
            <a:r>
              <a:rPr lang="en-US" smtClean="0"/>
              <a:t> dependence in 2002. </a:t>
            </a:r>
          </a:p>
          <a:p>
            <a:r>
              <a:rPr lang="en-US" smtClean="0"/>
              <a:t>Is a synthetic </a:t>
            </a:r>
            <a:r>
              <a:rPr lang="en-US" err="1" smtClean="0"/>
              <a:t>opioid</a:t>
            </a:r>
            <a:endParaRPr lang="en-US" smtClean="0"/>
          </a:p>
          <a:p>
            <a:r>
              <a:rPr lang="en-US" smtClean="0"/>
              <a:t>Functions as a partial mu receptor agonist.</a:t>
            </a:r>
          </a:p>
          <a:p>
            <a:r>
              <a:rPr lang="en-US" smtClean="0"/>
              <a:t>Has a “ceiling” effect: there is a plateau to the maximum effect, regardless of increasing the dose (in contrast to a full agonist).</a:t>
            </a:r>
          </a:p>
          <a:p>
            <a:r>
              <a:rPr lang="en-US" smtClean="0"/>
              <a:t>Is approved for “office-based” </a:t>
            </a:r>
            <a:r>
              <a:rPr lang="en-US" err="1" smtClean="0"/>
              <a:t>opioid</a:t>
            </a:r>
            <a:r>
              <a:rPr lang="en-US" smtClean="0"/>
              <a:t> maintenance. </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Buprenorphine</a:t>
            </a:r>
            <a:endParaRPr lang="en-US"/>
          </a:p>
        </p:txBody>
      </p:sp>
      <p:sp>
        <p:nvSpPr>
          <p:cNvPr id="3" name="Content Placeholder 2"/>
          <p:cNvSpPr>
            <a:spLocks noGrp="1"/>
          </p:cNvSpPr>
          <p:nvPr>
            <p:ph idx="1"/>
          </p:nvPr>
        </p:nvSpPr>
        <p:spPr/>
        <p:txBody>
          <a:bodyPr>
            <a:noAutofit/>
          </a:bodyPr>
          <a:lstStyle/>
          <a:p>
            <a:r>
              <a:rPr lang="en-US" sz="1400" err="1" smtClean="0"/>
              <a:t>Thebaine</a:t>
            </a:r>
            <a:r>
              <a:rPr lang="en-US" sz="1400" smtClean="0"/>
              <a:t> </a:t>
            </a:r>
            <a:r>
              <a:rPr lang="en-US" sz="1400" smtClean="0"/>
              <a:t>derivative</a:t>
            </a:r>
          </a:p>
          <a:p>
            <a:r>
              <a:rPr lang="en-US" sz="1400" smtClean="0"/>
              <a:t>μ-partial </a:t>
            </a:r>
            <a:r>
              <a:rPr lang="en-US" sz="1400" smtClean="0"/>
              <a:t>agonist </a:t>
            </a:r>
            <a:r>
              <a:rPr lang="en-US" sz="1400" err="1" smtClean="0"/>
              <a:t>κ</a:t>
            </a:r>
            <a:r>
              <a:rPr lang="en-US" sz="1400" smtClean="0"/>
              <a:t>-antagonist </a:t>
            </a:r>
          </a:p>
          <a:p>
            <a:r>
              <a:rPr lang="en-US" sz="1400" smtClean="0"/>
              <a:t> High affinity </a:t>
            </a:r>
            <a:r>
              <a:rPr lang="en-US" sz="1400" err="1" smtClean="0"/>
              <a:t>μ</a:t>
            </a:r>
            <a:r>
              <a:rPr lang="en-US" sz="1400" smtClean="0"/>
              <a:t> receptor &gt; most agonists </a:t>
            </a:r>
          </a:p>
          <a:p>
            <a:r>
              <a:rPr lang="en-US" sz="1400" smtClean="0"/>
              <a:t>Slow dissociation - long T1/2 at receptor </a:t>
            </a:r>
          </a:p>
          <a:p>
            <a:r>
              <a:rPr lang="en-US" sz="1400" smtClean="0"/>
              <a:t>CYP P450—3A4 minimal </a:t>
            </a:r>
            <a:r>
              <a:rPr lang="en-US" sz="1400" err="1" smtClean="0"/>
              <a:t>d/d</a:t>
            </a:r>
            <a:r>
              <a:rPr lang="en-US" sz="1400" smtClean="0"/>
              <a:t> interactions </a:t>
            </a:r>
          </a:p>
          <a:p>
            <a:r>
              <a:rPr lang="en-US" sz="1400" err="1" smtClean="0"/>
              <a:t>Norbuprenorphine</a:t>
            </a:r>
            <a:r>
              <a:rPr lang="en-US" sz="1400" smtClean="0"/>
              <a:t>—Active Metabolite </a:t>
            </a:r>
          </a:p>
          <a:p>
            <a:r>
              <a:rPr lang="en-US" sz="1400" err="1" smtClean="0"/>
              <a:t>Biliary</a:t>
            </a:r>
            <a:r>
              <a:rPr lang="en-US" sz="1400" smtClean="0"/>
              <a:t> (70%) and Urinary (30%) </a:t>
            </a:r>
            <a:r>
              <a:rPr lang="en-US" sz="1400" err="1" smtClean="0"/>
              <a:t>Excret</a:t>
            </a:r>
            <a:r>
              <a:rPr lang="en-US" sz="1400" smtClean="0"/>
              <a:t>. </a:t>
            </a:r>
          </a:p>
          <a:p>
            <a:r>
              <a:rPr lang="en-US" sz="1400" err="1" smtClean="0"/>
              <a:t>Hemodialysis</a:t>
            </a:r>
            <a:r>
              <a:rPr lang="en-US" sz="1400" smtClean="0"/>
              <a:t> safe</a:t>
            </a:r>
            <a:endParaRPr 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Buprenorpine</a:t>
            </a:r>
            <a:endParaRPr lang="en-US"/>
          </a:p>
        </p:txBody>
      </p:sp>
      <p:sp>
        <p:nvSpPr>
          <p:cNvPr id="3" name="Content Placeholder 2"/>
          <p:cNvSpPr>
            <a:spLocks noGrp="1"/>
          </p:cNvSpPr>
          <p:nvPr>
            <p:ph idx="1"/>
          </p:nvPr>
        </p:nvSpPr>
        <p:spPr/>
        <p:txBody>
          <a:bodyPr/>
          <a:lstStyle/>
          <a:p>
            <a:r>
              <a:rPr lang="en-US" smtClean="0"/>
              <a:t>2002: FDA approved 2 medications for treating opioid dependence, DEA scheduled III narcotic– Sublingual tablets: Buprenorphine (Subutex ®) Buprenorphine/naloxone (Suboxone ®)</a:t>
            </a:r>
          </a:p>
          <a:p>
            <a:r>
              <a:rPr lang="en-US" smtClean="0"/>
              <a:t>Individually wrapped pouches that are child-resistant </a:t>
            </a:r>
          </a:p>
          <a:p>
            <a:r>
              <a:rPr lang="en-US" smtClean="0"/>
              <a:t>implants (Ling W et al. JAMA 2010) Not yet FDA approved – To improve adherence and decrease </a:t>
            </a:r>
            <a:r>
              <a:rPr lang="en-US" err="1" smtClean="0"/>
              <a:t>diversion</a:t>
            </a:r>
            <a:r>
              <a:rPr lang="en-US" smtClean="0"/>
              <a:t> </a:t>
            </a:r>
          </a:p>
          <a:p>
            <a:r>
              <a:rPr lang="en-US" b="1" err="1" smtClean="0"/>
              <a:t>Parenteral</a:t>
            </a:r>
            <a:r>
              <a:rPr lang="en-US" b="1" smtClean="0"/>
              <a:t> </a:t>
            </a:r>
            <a:r>
              <a:rPr lang="en-US" b="1" smtClean="0"/>
              <a:t>forms</a:t>
            </a:r>
            <a:r>
              <a:rPr lang="en-US" b="1" smtClean="0"/>
              <a:t> </a:t>
            </a:r>
            <a:r>
              <a:rPr lang="en-US" b="1" smtClean="0"/>
              <a:t>(</a:t>
            </a:r>
            <a:r>
              <a:rPr lang="en-US" b="1" smtClean="0"/>
              <a:t>Buprenex) and transdermal </a:t>
            </a:r>
            <a:r>
              <a:rPr lang="en-US" b="1" smtClean="0"/>
              <a:t>p</a:t>
            </a:r>
            <a:r>
              <a:rPr lang="en-US" b="1" smtClean="0"/>
              <a:t>atch </a:t>
            </a:r>
            <a:r>
              <a:rPr lang="en-US" b="1" smtClean="0"/>
              <a:t>(</a:t>
            </a:r>
            <a:r>
              <a:rPr lang="en-US" b="1" err="1" smtClean="0"/>
              <a:t>Butrans</a:t>
            </a:r>
            <a:r>
              <a:rPr lang="en-US" b="1" smtClean="0"/>
              <a:t>) </a:t>
            </a:r>
            <a:r>
              <a:rPr lang="en-US" b="1" smtClean="0"/>
              <a:t>are</a:t>
            </a:r>
            <a:r>
              <a:rPr lang="en-US" b="1" smtClean="0"/>
              <a:t> </a:t>
            </a:r>
            <a:r>
              <a:rPr lang="en-US" b="1" smtClean="0"/>
              <a:t>FDA approved for pain, NOT </a:t>
            </a:r>
            <a:r>
              <a:rPr lang="en-US" b="1" smtClean="0"/>
              <a:t>ADDICTION</a:t>
            </a:r>
            <a:r>
              <a:rPr lang="en-US" b="1" smtClean="0"/>
              <a:t>.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Heroin </a:t>
            </a:r>
            <a:endParaRPr lang="en-US"/>
          </a:p>
        </p:txBody>
      </p:sp>
      <p:sp>
        <p:nvSpPr>
          <p:cNvPr id="3" name="Content Placeholder 2"/>
          <p:cNvSpPr>
            <a:spLocks noGrp="1"/>
          </p:cNvSpPr>
          <p:nvPr>
            <p:ph idx="1"/>
          </p:nvPr>
        </p:nvSpPr>
        <p:spPr/>
        <p:txBody>
          <a:bodyPr>
            <a:normAutofit lnSpcReduction="10000"/>
          </a:bodyPr>
          <a:lstStyle/>
          <a:p>
            <a:r>
              <a:rPr lang="en-US" smtClean="0"/>
              <a:t>Is diacetylmorphine </a:t>
            </a:r>
          </a:p>
          <a:p>
            <a:r>
              <a:rPr lang="en-US" smtClean="0"/>
              <a:t>Classified as a Schedule 1 drug (not available for any therapeutic use in the United States). </a:t>
            </a:r>
          </a:p>
          <a:p>
            <a:r>
              <a:rPr lang="en-US" smtClean="0"/>
              <a:t>Synthetically derived from the natural </a:t>
            </a:r>
            <a:r>
              <a:rPr lang="en-US" err="1" smtClean="0"/>
              <a:t>opioid</a:t>
            </a:r>
            <a:r>
              <a:rPr lang="en-US" smtClean="0"/>
              <a:t>, morphine. </a:t>
            </a:r>
          </a:p>
          <a:p>
            <a:r>
              <a:rPr lang="en-US" smtClean="0"/>
              <a:t>First synthesized in the 1870’s by the Bayer Company, and marketed under the name “heroin.”</a:t>
            </a:r>
          </a:p>
          <a:p>
            <a:r>
              <a:rPr lang="en-US" smtClean="0"/>
              <a:t>The rapid onset of action and very short half life make it a popular drug of abuse.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OMT?</a:t>
            </a:r>
            <a:endParaRPr lang="en-US"/>
          </a:p>
        </p:txBody>
      </p:sp>
      <p:sp>
        <p:nvSpPr>
          <p:cNvPr id="3" name="Content Placeholder 2"/>
          <p:cNvSpPr>
            <a:spLocks noGrp="1"/>
          </p:cNvSpPr>
          <p:nvPr>
            <p:ph idx="1"/>
          </p:nvPr>
        </p:nvSpPr>
        <p:spPr/>
        <p:txBody>
          <a:bodyPr/>
          <a:lstStyle/>
          <a:p>
            <a:r>
              <a:rPr lang="en-US" smtClean="0"/>
              <a:t>OMT provides a stabilization or correction of a possible “lesion” or defect in the endogenous </a:t>
            </a:r>
            <a:r>
              <a:rPr lang="en-US" err="1" smtClean="0"/>
              <a:t>opioid</a:t>
            </a:r>
            <a:r>
              <a:rPr lang="en-US" smtClean="0"/>
              <a:t> system.   This is in theory, and the neurobiological mechanism remains poorly understood. </a:t>
            </a:r>
          </a:p>
          <a:p>
            <a:r>
              <a:rPr lang="en-US" smtClean="0"/>
              <a:t>Target outcomes of OMT </a:t>
            </a:r>
          </a:p>
          <a:p>
            <a:pPr lvl="1"/>
            <a:r>
              <a:rPr lang="en-US" smtClean="0"/>
              <a:t>Reduces </a:t>
            </a:r>
            <a:r>
              <a:rPr lang="en-US" err="1" smtClean="0"/>
              <a:t>opioid</a:t>
            </a:r>
            <a:r>
              <a:rPr lang="en-US" smtClean="0"/>
              <a:t> cravings.</a:t>
            </a:r>
          </a:p>
          <a:p>
            <a:pPr lvl="1"/>
            <a:r>
              <a:rPr lang="en-US" smtClean="0"/>
              <a:t>Prevents </a:t>
            </a:r>
            <a:r>
              <a:rPr lang="en-US" err="1" smtClean="0"/>
              <a:t>opioid</a:t>
            </a:r>
            <a:r>
              <a:rPr lang="en-US" smtClean="0"/>
              <a:t> withdrawal.</a:t>
            </a:r>
          </a:p>
          <a:p>
            <a:pPr lvl="1"/>
            <a:r>
              <a:rPr lang="en-US" smtClean="0"/>
              <a:t>Reduces likelihood of IV drug use.</a:t>
            </a:r>
          </a:p>
          <a:p>
            <a:pPr lvl="1"/>
            <a:r>
              <a:rPr lang="en-US" smtClean="0"/>
              <a:t>Diminishes preoccupation of drug seeking thoughts.  </a:t>
            </a:r>
          </a:p>
          <a:p>
            <a:pPr lvl="1"/>
            <a:r>
              <a:rPr lang="en-US" smtClean="0"/>
              <a:t>Reduces criminal behaviors.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Impact of Maintenance Treatment</a:t>
            </a:r>
            <a:endParaRPr lang="en-US"/>
          </a:p>
        </p:txBody>
      </p:sp>
      <p:sp>
        <p:nvSpPr>
          <p:cNvPr id="3" name="Content Placeholder 2"/>
          <p:cNvSpPr>
            <a:spLocks noGrp="1"/>
          </p:cNvSpPr>
          <p:nvPr>
            <p:ph idx="1"/>
          </p:nvPr>
        </p:nvSpPr>
        <p:spPr/>
        <p:txBody>
          <a:bodyPr/>
          <a:lstStyle/>
          <a:p>
            <a:r>
              <a:rPr lang="en-US" smtClean="0"/>
              <a:t>Reduction death rates (</a:t>
            </a:r>
            <a:r>
              <a:rPr lang="en-US" err="1" smtClean="0"/>
              <a:t>Grondblah</a:t>
            </a:r>
            <a:r>
              <a:rPr lang="en-US" smtClean="0"/>
              <a:t>, ’90)</a:t>
            </a:r>
          </a:p>
          <a:p>
            <a:r>
              <a:rPr lang="en-US" smtClean="0"/>
              <a:t>Reduction IVDU (Ball &amp; Ross, ‘91) </a:t>
            </a:r>
          </a:p>
          <a:p>
            <a:r>
              <a:rPr lang="en-US" smtClean="0"/>
              <a:t> Reduction crime days (Ball &amp; Ross) </a:t>
            </a:r>
          </a:p>
          <a:p>
            <a:r>
              <a:rPr lang="en-US" smtClean="0"/>
              <a:t>Reduction rate of HIV </a:t>
            </a:r>
            <a:r>
              <a:rPr lang="en-US" err="1" smtClean="0"/>
              <a:t>seroconversion</a:t>
            </a:r>
            <a:r>
              <a:rPr lang="en-US" smtClean="0"/>
              <a:t> (Bourne, ‘88;Novick ‘90,; Metzger ’93)</a:t>
            </a:r>
          </a:p>
          <a:p>
            <a:r>
              <a:rPr lang="en-US" smtClean="0"/>
              <a:t>Reduction relapse to IVDU (Ball &amp; Ross) </a:t>
            </a:r>
          </a:p>
          <a:p>
            <a:r>
              <a:rPr lang="en-US" smtClean="0"/>
              <a:t> Improved employment, health, &amp; social function</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 of Pharmacotherapy </a:t>
            </a:r>
            <a:endParaRPr lang="en-US"/>
          </a:p>
        </p:txBody>
      </p:sp>
      <p:sp>
        <p:nvSpPr>
          <p:cNvPr id="3" name="Content Placeholder 2"/>
          <p:cNvSpPr>
            <a:spLocks noGrp="1"/>
          </p:cNvSpPr>
          <p:nvPr>
            <p:ph idx="1"/>
          </p:nvPr>
        </p:nvSpPr>
        <p:spPr/>
        <p:txBody>
          <a:bodyPr/>
          <a:lstStyle/>
          <a:p>
            <a:r>
              <a:rPr lang="en-US" smtClean="0"/>
              <a:t>Prevention or reduction of withdrawal symptoms</a:t>
            </a:r>
          </a:p>
          <a:p>
            <a:r>
              <a:rPr lang="en-US" smtClean="0"/>
              <a:t>Prevention or reduction of drug craving </a:t>
            </a:r>
          </a:p>
          <a:p>
            <a:r>
              <a:rPr lang="en-US" smtClean="0"/>
              <a:t>Prevention of relapse to use of addictive drug</a:t>
            </a:r>
          </a:p>
          <a:p>
            <a:r>
              <a:rPr lang="en-US" smtClean="0"/>
              <a:t>Restoration to or toward normalcy of any physiological function disrupted by drug abuse</a:t>
            </a:r>
          </a:p>
          <a:p>
            <a:r>
              <a:rPr lang="en-US" b="1" smtClean="0"/>
              <a:t>Rehabilitation/Recovery</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a:t>
            </a:r>
            <a:endParaRPr lang="en-US"/>
          </a:p>
        </p:txBody>
      </p:sp>
      <p:sp>
        <p:nvSpPr>
          <p:cNvPr id="3" name="Content Placeholder 2"/>
          <p:cNvSpPr>
            <a:spLocks noGrp="1"/>
          </p:cNvSpPr>
          <p:nvPr>
            <p:ph idx="1"/>
          </p:nvPr>
        </p:nvSpPr>
        <p:spPr/>
        <p:txBody>
          <a:bodyPr/>
          <a:lstStyle/>
          <a:p>
            <a:r>
              <a:rPr lang="en-US"/>
              <a:t>Used primarily for the management of heroin addiction until the late </a:t>
            </a:r>
            <a:r>
              <a:rPr lang="en-US" smtClean="0"/>
              <a:t>1990s. </a:t>
            </a:r>
          </a:p>
          <a:p>
            <a:r>
              <a:rPr lang="en-US"/>
              <a:t>H</a:t>
            </a:r>
            <a:r>
              <a:rPr lang="en-US" smtClean="0"/>
              <a:t>as </a:t>
            </a:r>
            <a:r>
              <a:rPr lang="en-US"/>
              <a:t>become one of the most widely prescribed opioid painkillers, with 4 million prescriptions written for pain relief in 2006 </a:t>
            </a:r>
            <a:r>
              <a:rPr lang="en-US" smtClean="0"/>
              <a:t>alone. </a:t>
            </a:r>
          </a:p>
          <a:p>
            <a:r>
              <a:rPr lang="en-US" smtClean="0"/>
              <a:t>One </a:t>
            </a:r>
            <a:r>
              <a:rPr lang="en-US"/>
              <a:t>of the most deadly drugs around, the report from the CDC’s National Center for Health Statistics (NCHS) confirms</a:t>
            </a:r>
            <a:r>
              <a:rPr lang="en-US" smtClean="0"/>
              <a:t>.</a:t>
            </a:r>
          </a:p>
          <a:p>
            <a:r>
              <a:rPr lang="en-US"/>
              <a:t>The number of poisoning deaths involving methadone increased from 790 to 5,420 </a:t>
            </a:r>
            <a:r>
              <a:rPr lang="en-US" smtClean="0"/>
              <a:t>from 1999 to 2006. </a:t>
            </a:r>
            <a:endParaRPr lang="en-US"/>
          </a:p>
          <a:p>
            <a:endParaRPr lang="en-US"/>
          </a:p>
          <a:p>
            <a:endParaRPr lang="en-US"/>
          </a:p>
          <a:p>
            <a:endParaRPr lang="en-US"/>
          </a:p>
        </p:txBody>
      </p:sp>
    </p:spTree>
    <p:extLst>
      <p:ext uri="{BB962C8B-B14F-4D97-AF65-F5344CB8AC3E}">
        <p14:creationId xmlns:p14="http://schemas.microsoft.com/office/powerpoint/2010/main" val="206005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OMT Admission Criteria</a:t>
            </a:r>
            <a:endParaRPr lang="en-US"/>
          </a:p>
        </p:txBody>
      </p:sp>
      <p:sp>
        <p:nvSpPr>
          <p:cNvPr id="3" name="Content Placeholder 2"/>
          <p:cNvSpPr>
            <a:spLocks noGrp="1"/>
          </p:cNvSpPr>
          <p:nvPr>
            <p:ph idx="1"/>
          </p:nvPr>
        </p:nvSpPr>
        <p:spPr/>
        <p:txBody>
          <a:bodyPr>
            <a:normAutofit/>
          </a:bodyPr>
          <a:lstStyle/>
          <a:p>
            <a:r>
              <a:rPr lang="en-US" smtClean="0"/>
              <a:t>	Current addiction - diagnosis by DSM-IV </a:t>
            </a:r>
          </a:p>
          <a:p>
            <a:r>
              <a:rPr lang="en-US" smtClean="0"/>
              <a:t>	One year history of addiction</a:t>
            </a:r>
          </a:p>
          <a:p>
            <a:pPr lvl="4"/>
            <a:r>
              <a:rPr lang="en-US" smtClean="0"/>
              <a:t>Determined by medical/other records (criminal justice, previous treatment, etc.)  </a:t>
            </a:r>
          </a:p>
          <a:p>
            <a:pPr lvl="4"/>
            <a:r>
              <a:rPr lang="en-US" smtClean="0"/>
              <a:t>Exemptions from One Year criteria: Pregnant patients, release from penal institution, previous treatment.    </a:t>
            </a:r>
          </a:p>
          <a:p>
            <a:r>
              <a:rPr lang="en-US" smtClean="0"/>
              <a:t>For maintenance treatment (under 18 YOA) – 2 documented unsuccessful attempts at short term </a:t>
            </a:r>
            <a:r>
              <a:rPr lang="en-US" err="1" smtClean="0"/>
              <a:t>detox</a:t>
            </a:r>
            <a:r>
              <a:rPr lang="en-US" smtClean="0"/>
              <a:t>, or drug free </a:t>
            </a:r>
            <a:r>
              <a:rPr lang="en-US" err="1" smtClean="0"/>
              <a:t>w</a:t>
            </a:r>
            <a:r>
              <a:rPr lang="en-US" smtClean="0"/>
              <a:t>/in 12 months. – Consent from parent/guardian before admission.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Side-Effects</a:t>
            </a:r>
            <a:endParaRPr lang="en-US"/>
          </a:p>
        </p:txBody>
      </p:sp>
      <p:sp>
        <p:nvSpPr>
          <p:cNvPr id="3" name="Content Placeholder 2"/>
          <p:cNvSpPr>
            <a:spLocks noGrp="1"/>
          </p:cNvSpPr>
          <p:nvPr>
            <p:ph idx="1"/>
          </p:nvPr>
        </p:nvSpPr>
        <p:spPr/>
        <p:txBody>
          <a:bodyPr>
            <a:normAutofit fontScale="77500" lnSpcReduction="20000"/>
          </a:bodyPr>
          <a:lstStyle/>
          <a:p>
            <a:r>
              <a:rPr lang="en-US" smtClean="0"/>
              <a:t>Minimal sedation once tolerance achieved</a:t>
            </a:r>
          </a:p>
          <a:p>
            <a:r>
              <a:rPr lang="en-US" smtClean="0"/>
              <a:t>Excessive Sweating</a:t>
            </a:r>
          </a:p>
          <a:p>
            <a:r>
              <a:rPr lang="en-US" smtClean="0"/>
              <a:t>Constipation</a:t>
            </a:r>
          </a:p>
          <a:p>
            <a:r>
              <a:rPr lang="en-US" smtClean="0"/>
              <a:t>Increased Appetite/Weight Gain</a:t>
            </a:r>
          </a:p>
          <a:p>
            <a:r>
              <a:rPr lang="en-US" smtClean="0"/>
              <a:t>Lowered Libido; May decrease </a:t>
            </a:r>
            <a:r>
              <a:rPr lang="en-US" err="1" smtClean="0"/>
              <a:t>gonadal</a:t>
            </a:r>
            <a:r>
              <a:rPr lang="en-US" smtClean="0"/>
              <a:t> hormone levels—testosterone</a:t>
            </a:r>
          </a:p>
          <a:p>
            <a:r>
              <a:rPr lang="en-US" err="1" smtClean="0"/>
              <a:t>QTc</a:t>
            </a:r>
            <a:r>
              <a:rPr lang="en-US" smtClean="0"/>
              <a:t> prolongation </a:t>
            </a:r>
          </a:p>
          <a:p>
            <a:r>
              <a:rPr lang="en-US" smtClean="0"/>
              <a:t>Exhaustively studied in all other organ systems with no evidence of chronic harm </a:t>
            </a:r>
          </a:p>
          <a:p>
            <a:r>
              <a:rPr lang="en-US" err="1" smtClean="0"/>
              <a:t>Hemodialysis</a:t>
            </a:r>
            <a:r>
              <a:rPr lang="en-US" smtClean="0"/>
              <a:t> safe</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Dosing </a:t>
            </a:r>
            <a:endParaRPr lang="en-US"/>
          </a:p>
        </p:txBody>
      </p:sp>
      <p:sp>
        <p:nvSpPr>
          <p:cNvPr id="3" name="Content Placeholder 2"/>
          <p:cNvSpPr>
            <a:spLocks noGrp="1"/>
          </p:cNvSpPr>
          <p:nvPr>
            <p:ph idx="1"/>
          </p:nvPr>
        </p:nvSpPr>
        <p:spPr/>
        <p:txBody>
          <a:bodyPr/>
          <a:lstStyle/>
          <a:p>
            <a:r>
              <a:rPr lang="en-US" smtClean="0"/>
              <a:t>Is once daily, in OMT: most patients require 80 – 120mg </a:t>
            </a:r>
            <a:r>
              <a:rPr lang="en-US" err="1" smtClean="0"/>
              <a:t>qd</a:t>
            </a:r>
            <a:r>
              <a:rPr lang="en-US" smtClean="0"/>
              <a:t>.</a:t>
            </a:r>
          </a:p>
          <a:p>
            <a:r>
              <a:rPr lang="en-US" smtClean="0"/>
              <a:t>For analgesia, methadone is dosed TID, since the analgesic effect of the drug lasts only 6-8 hours (NOTE: elimination half-life is 24-36 hours).</a:t>
            </a:r>
          </a:p>
          <a:p>
            <a:r>
              <a:rPr lang="en-US" smtClean="0"/>
              <a:t>Be weary of drug accumulation, due to long half-life, which can result in toxicity and possibly death. </a:t>
            </a:r>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Dosing </a:t>
            </a:r>
            <a:endParaRPr lang="en-US"/>
          </a:p>
        </p:txBody>
      </p:sp>
      <p:sp>
        <p:nvSpPr>
          <p:cNvPr id="3" name="Content Placeholder 2"/>
          <p:cNvSpPr>
            <a:spLocks noGrp="1"/>
          </p:cNvSpPr>
          <p:nvPr>
            <p:ph idx="1"/>
          </p:nvPr>
        </p:nvSpPr>
        <p:spPr/>
        <p:txBody>
          <a:bodyPr/>
          <a:lstStyle/>
          <a:p>
            <a:r>
              <a:rPr lang="en-US" smtClean="0"/>
              <a:t>Induction and stabilization phase	</a:t>
            </a:r>
          </a:p>
          <a:p>
            <a:pPr lvl="1"/>
            <a:r>
              <a:rPr lang="en-US" smtClean="0"/>
              <a:t>By federal regulations, the first dose is no more than 30mg, and is not to exceed 40mg on the first treatment day.</a:t>
            </a:r>
          </a:p>
          <a:p>
            <a:pPr lvl="1"/>
            <a:r>
              <a:rPr lang="en-US" smtClean="0"/>
              <a:t>Note: serum levels rise despite NO increase in daily dose during the induction phase, due to the long half-life of the drug. </a:t>
            </a:r>
          </a:p>
          <a:p>
            <a:pPr lvl="1"/>
            <a:r>
              <a:rPr lang="en-US" smtClean="0"/>
              <a:t>Rate of increase levels off after 4-5 half-lives, at which point, steady stated kinetics is achieved.</a:t>
            </a:r>
          </a:p>
          <a:p>
            <a:pPr lvl="1"/>
            <a:r>
              <a:rPr lang="en-US" smtClean="0"/>
              <a:t>Dosage can be increased in 5 to 10mg increments every 3-7 days. </a:t>
            </a:r>
          </a:p>
          <a:p>
            <a:pPr lvl="1"/>
            <a:r>
              <a:rPr lang="en-US" smtClean="0"/>
              <a:t>NOTE: Many deaths have occurred during the induction phase of methadone maintenance. </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Special Considerations </a:t>
            </a:r>
            <a:endParaRPr lang="en-US"/>
          </a:p>
        </p:txBody>
      </p:sp>
      <p:sp>
        <p:nvSpPr>
          <p:cNvPr id="3" name="Content Placeholder 2"/>
          <p:cNvSpPr>
            <a:spLocks noGrp="1"/>
          </p:cNvSpPr>
          <p:nvPr>
            <p:ph idx="1"/>
          </p:nvPr>
        </p:nvSpPr>
        <p:spPr/>
        <p:txBody>
          <a:bodyPr/>
          <a:lstStyle/>
          <a:p>
            <a:r>
              <a:rPr lang="en-US" smtClean="0"/>
              <a:t>Hospital admissions: Methadone doses should always be verified upon hospital admission, before an order is written. </a:t>
            </a:r>
          </a:p>
          <a:p>
            <a:r>
              <a:rPr lang="en-US" smtClean="0"/>
              <a:t>Pregnancy: Methadone has long been the “gold standard” for </a:t>
            </a:r>
            <a:r>
              <a:rPr lang="en-US" err="1" smtClean="0"/>
              <a:t>opioid</a:t>
            </a:r>
            <a:r>
              <a:rPr lang="en-US" smtClean="0"/>
              <a:t> dependent pregnant population. </a:t>
            </a:r>
          </a:p>
          <a:p>
            <a:pPr lvl="1"/>
            <a:r>
              <a:rPr lang="en-US" err="1" smtClean="0"/>
              <a:t>Buprenorphine</a:t>
            </a:r>
            <a:r>
              <a:rPr lang="en-US" smtClean="0"/>
              <a:t> is becoming increasingly used and gaining widespread acceptance. </a:t>
            </a:r>
          </a:p>
          <a:p>
            <a:r>
              <a:rPr lang="en-US" smtClean="0"/>
              <a:t>Pain: do NOT assume that the patient on methadone maintenance does not analgesic management in acute situations. </a:t>
            </a:r>
          </a:p>
          <a:p>
            <a:pPr lvl="1"/>
            <a:r>
              <a:rPr lang="en-US" smtClean="0"/>
              <a:t>Pain should be treated accordingly and not ignored. </a:t>
            </a:r>
          </a:p>
          <a:p>
            <a:pPr lvl="1">
              <a:buNone/>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“72 HOUR RULE” </a:t>
            </a:r>
            <a:br>
              <a:rPr lang="en-US" b="1" smtClean="0"/>
            </a:br>
            <a:r>
              <a:rPr lang="en-US" b="1" smtClean="0"/>
              <a:t>21 CFR §1306.07</a:t>
            </a:r>
            <a:endParaRPr lang="en-US"/>
          </a:p>
        </p:txBody>
      </p:sp>
      <p:sp>
        <p:nvSpPr>
          <p:cNvPr id="3" name="Content Placeholder 2"/>
          <p:cNvSpPr>
            <a:spLocks noGrp="1"/>
          </p:cNvSpPr>
          <p:nvPr>
            <p:ph idx="1"/>
          </p:nvPr>
        </p:nvSpPr>
        <p:spPr/>
        <p:txBody>
          <a:bodyPr/>
          <a:lstStyle/>
          <a:p>
            <a:r>
              <a:rPr lang="en-US" smtClean="0"/>
              <a:t>“Nothing in this section shall prohibit a physician who is not specifically registered to conduct an OTP from administering (but not prescribing) narcotic drugs to a person for the purpose of relieving acute withdrawal symptoms when necessary while arrangements are being made for referral for treatment. Not more than one day’s medication may be administered to the person or for the person’s use at one time. Such emergency treatment may be carried out for not more than three days and may not be renewed or extended.”</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Heroin Advertisement</a:t>
            </a:r>
            <a:endParaRPr lang="en-US"/>
          </a:p>
        </p:txBody>
      </p:sp>
      <p:pic>
        <p:nvPicPr>
          <p:cNvPr id="4" name="Content Placeholder 3" descr="bayerheroin.jpg"/>
          <p:cNvPicPr>
            <a:picLocks noGrp="1" noChangeAspect="1"/>
          </p:cNvPicPr>
          <p:nvPr>
            <p:ph idx="1"/>
          </p:nvPr>
        </p:nvPicPr>
        <p:blipFill>
          <a:blip r:embed="rId2"/>
          <a:srcRect l="-55707" r="-55707"/>
          <a:stretch>
            <a:fillRect/>
          </a:stretch>
        </p:blip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and BZD</a:t>
            </a:r>
            <a:endParaRPr lang="en-US"/>
          </a:p>
        </p:txBody>
      </p:sp>
      <p:sp>
        <p:nvSpPr>
          <p:cNvPr id="3" name="Content Placeholder 2"/>
          <p:cNvSpPr>
            <a:spLocks noGrp="1"/>
          </p:cNvSpPr>
          <p:nvPr>
            <p:ph idx="1"/>
          </p:nvPr>
        </p:nvSpPr>
        <p:spPr/>
        <p:txBody>
          <a:bodyPr>
            <a:normAutofit/>
          </a:bodyPr>
          <a:lstStyle/>
          <a:p>
            <a:r>
              <a:rPr lang="en-US" smtClean="0"/>
              <a:t>Prevalence </a:t>
            </a:r>
            <a:r>
              <a:rPr lang="en-US"/>
              <a:t>of 47% lifetime use </a:t>
            </a:r>
            <a:r>
              <a:rPr lang="en-US" smtClean="0"/>
              <a:t>of BZD </a:t>
            </a:r>
            <a:r>
              <a:rPr lang="en-US"/>
              <a:t>among our methadone-maintained patients </a:t>
            </a:r>
            <a:r>
              <a:rPr lang="en-US" smtClean="0"/>
              <a:t>and most </a:t>
            </a:r>
            <a:r>
              <a:rPr lang="en-US"/>
              <a:t>of whom used BZD without a prescription (39.8</a:t>
            </a:r>
            <a:r>
              <a:rPr lang="en-US" smtClean="0"/>
              <a:t>%). </a:t>
            </a:r>
          </a:p>
          <a:p>
            <a:r>
              <a:rPr lang="en-US" smtClean="0"/>
              <a:t>main reasons for </a:t>
            </a:r>
            <a:r>
              <a:rPr lang="en-US"/>
              <a:t>using BZD without a prescription are </a:t>
            </a:r>
            <a:r>
              <a:rPr lang="en-US" smtClean="0"/>
              <a:t>curiosity (46</a:t>
            </a:r>
            <a:r>
              <a:rPr lang="en-US"/>
              <a:t>%), relieving tension or anxiety (41%) and feeling </a:t>
            </a:r>
            <a:r>
              <a:rPr lang="en-US" smtClean="0"/>
              <a:t>good (37%).</a:t>
            </a:r>
          </a:p>
          <a:p>
            <a:r>
              <a:rPr lang="en-US" smtClean="0"/>
              <a:t>Half </a:t>
            </a:r>
            <a:r>
              <a:rPr lang="en-US"/>
              <a:t>(54%) </a:t>
            </a:r>
            <a:r>
              <a:rPr lang="en-US" smtClean="0"/>
              <a:t>did not </a:t>
            </a:r>
            <a:r>
              <a:rPr lang="en-US"/>
              <a:t>use BZD until after they entered into methadone </a:t>
            </a:r>
            <a:r>
              <a:rPr lang="en-US" smtClean="0"/>
              <a:t>program, and </a:t>
            </a:r>
            <a:r>
              <a:rPr lang="en-US"/>
              <a:t>61% of previous BZD users reported </a:t>
            </a:r>
            <a:r>
              <a:rPr lang="en-US" smtClean="0"/>
              <a:t>increased use.</a:t>
            </a:r>
            <a:endParaRPr lang="en-US"/>
          </a:p>
        </p:txBody>
      </p:sp>
    </p:spTree>
    <p:extLst>
      <p:ext uri="{BB962C8B-B14F-4D97-AF65-F5344CB8AC3E}">
        <p14:creationId xmlns:p14="http://schemas.microsoft.com/office/powerpoint/2010/main" val="3461319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Methadone and BZD</a:t>
            </a:r>
            <a:endParaRPr lang="en-US"/>
          </a:p>
        </p:txBody>
      </p:sp>
      <p:sp>
        <p:nvSpPr>
          <p:cNvPr id="3" name="Content Placeholder 2"/>
          <p:cNvSpPr>
            <a:spLocks noGrp="1"/>
          </p:cNvSpPr>
          <p:nvPr>
            <p:ph idx="1"/>
          </p:nvPr>
        </p:nvSpPr>
        <p:spPr/>
        <p:txBody>
          <a:bodyPr/>
          <a:lstStyle/>
          <a:p>
            <a:r>
              <a:rPr lang="en-US" smtClean="0"/>
              <a:t>Most methadone programs </a:t>
            </a:r>
            <a:r>
              <a:rPr lang="en-US"/>
              <a:t>do not address co-occurring anxiety </a:t>
            </a:r>
            <a:r>
              <a:rPr lang="en-US" smtClean="0"/>
              <a:t>problems, and </a:t>
            </a:r>
            <a:r>
              <a:rPr lang="en-US"/>
              <a:t>methadone treatment may trigger onset </a:t>
            </a:r>
            <a:r>
              <a:rPr lang="en-US" smtClean="0"/>
              <a:t>or worsening </a:t>
            </a:r>
            <a:r>
              <a:rPr lang="en-US"/>
              <a:t>of BZD misuse</a:t>
            </a:r>
            <a:r>
              <a:rPr lang="en-US" smtClean="0"/>
              <a:t>.</a:t>
            </a:r>
          </a:p>
          <a:p>
            <a:r>
              <a:rPr lang="en-US" smtClean="0"/>
              <a:t>Individuals </a:t>
            </a:r>
            <a:r>
              <a:rPr lang="en-US"/>
              <a:t>are more </a:t>
            </a:r>
            <a:r>
              <a:rPr lang="en-US" smtClean="0"/>
              <a:t>likely to </a:t>
            </a:r>
            <a:r>
              <a:rPr lang="en-US"/>
              <a:t>experience elevated anxiety after stopping use of </a:t>
            </a:r>
            <a:r>
              <a:rPr lang="en-US" smtClean="0"/>
              <a:t>opiates, with </a:t>
            </a:r>
            <a:r>
              <a:rPr lang="en-US"/>
              <a:t>increased risk of </a:t>
            </a:r>
            <a:r>
              <a:rPr lang="en-US" smtClean="0"/>
              <a:t>using </a:t>
            </a:r>
            <a:r>
              <a:rPr lang="en-US"/>
              <a:t>BZD as an anxiety </a:t>
            </a:r>
            <a:r>
              <a:rPr lang="en-US" smtClean="0"/>
              <a:t>coping strategy. </a:t>
            </a:r>
          </a:p>
          <a:p>
            <a:r>
              <a:rPr lang="en-US" smtClean="0"/>
              <a:t>Individuals </a:t>
            </a:r>
            <a:r>
              <a:rPr lang="en-US"/>
              <a:t>who abuse BZD are at increased risk of </a:t>
            </a:r>
            <a:r>
              <a:rPr lang="en-US" smtClean="0"/>
              <a:t>continuing opiate </a:t>
            </a:r>
            <a:r>
              <a:rPr lang="en-US"/>
              <a:t>abuse </a:t>
            </a:r>
            <a:r>
              <a:rPr lang="en-US" smtClean="0"/>
              <a:t>and </a:t>
            </a:r>
            <a:r>
              <a:rPr lang="en-US"/>
              <a:t>failing to stay in </a:t>
            </a:r>
            <a:r>
              <a:rPr lang="en-US" smtClean="0"/>
              <a:t>methadone treatment. </a:t>
            </a:r>
            <a:endParaRPr lang="en-US"/>
          </a:p>
        </p:txBody>
      </p:sp>
    </p:spTree>
    <p:extLst>
      <p:ext uri="{BB962C8B-B14F-4D97-AF65-F5344CB8AC3E}">
        <p14:creationId xmlns:p14="http://schemas.microsoft.com/office/powerpoint/2010/main" val="1765791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Naltrexone</a:t>
            </a:r>
            <a:r>
              <a:rPr lang="en-US" smtClean="0"/>
              <a:t> </a:t>
            </a:r>
            <a:endParaRPr lang="en-US"/>
          </a:p>
        </p:txBody>
      </p:sp>
      <p:sp>
        <p:nvSpPr>
          <p:cNvPr id="3" name="Content Placeholder 2"/>
          <p:cNvSpPr>
            <a:spLocks noGrp="1"/>
          </p:cNvSpPr>
          <p:nvPr>
            <p:ph idx="1"/>
          </p:nvPr>
        </p:nvSpPr>
        <p:spPr/>
        <p:txBody>
          <a:bodyPr/>
          <a:lstStyle/>
          <a:p>
            <a:r>
              <a:rPr lang="en-US" smtClean="0"/>
              <a:t>Extinction paradigm—patients will cease use if drug pleasurable effects blocked</a:t>
            </a:r>
          </a:p>
          <a:p>
            <a:r>
              <a:rPr lang="en-US" smtClean="0"/>
              <a:t>Craving decreases when heroin “not available”</a:t>
            </a:r>
          </a:p>
          <a:p>
            <a:r>
              <a:rPr lang="en-US" smtClean="0"/>
              <a:t>?</a:t>
            </a:r>
            <a:r>
              <a:rPr lang="en-US" err="1" smtClean="0"/>
              <a:t>Naltrexone</a:t>
            </a:r>
            <a:r>
              <a:rPr lang="en-US" smtClean="0"/>
              <a:t> decreases cue-induced craving and priming-induced craving</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Naltrexone</a:t>
            </a:r>
            <a:r>
              <a:rPr lang="en-US" smtClean="0"/>
              <a:t> Pharmacokinetics </a:t>
            </a:r>
            <a:endParaRPr lang="en-US"/>
          </a:p>
        </p:txBody>
      </p:sp>
      <p:sp>
        <p:nvSpPr>
          <p:cNvPr id="3" name="Content Placeholder 2"/>
          <p:cNvSpPr>
            <a:spLocks noGrp="1"/>
          </p:cNvSpPr>
          <p:nvPr>
            <p:ph idx="1"/>
          </p:nvPr>
        </p:nvSpPr>
        <p:spPr/>
        <p:txBody>
          <a:bodyPr/>
          <a:lstStyle/>
          <a:p>
            <a:r>
              <a:rPr lang="en-US" smtClean="0"/>
              <a:t>Rapidly </a:t>
            </a:r>
            <a:r>
              <a:rPr lang="en-US" smtClean="0"/>
              <a:t>absorbed</a:t>
            </a:r>
            <a:endParaRPr lang="en-US" smtClean="0"/>
          </a:p>
          <a:p>
            <a:r>
              <a:rPr lang="en-US" smtClean="0"/>
              <a:t>Rapidly transformed to an active </a:t>
            </a:r>
            <a:r>
              <a:rPr lang="en-US" smtClean="0"/>
              <a:t>metabolite, 6-beta naltrexol </a:t>
            </a:r>
            <a:endParaRPr lang="en-US" smtClean="0"/>
          </a:p>
          <a:p>
            <a:r>
              <a:rPr lang="en-US" smtClean="0"/>
              <a:t>Peak Plasma levels in 1 hr. 10:1 ratio of </a:t>
            </a:r>
            <a:r>
              <a:rPr lang="en-US" err="1" smtClean="0"/>
              <a:t>metabolite:parent</a:t>
            </a:r>
            <a:endParaRPr lang="en-US" smtClean="0"/>
          </a:p>
          <a:p>
            <a:r>
              <a:rPr lang="en-US" smtClean="0"/>
              <a:t>T 1⁄2 =4 hrs for </a:t>
            </a:r>
            <a:r>
              <a:rPr lang="en-US" err="1" smtClean="0"/>
              <a:t>naltrexone</a:t>
            </a:r>
            <a:r>
              <a:rPr lang="en-US" smtClean="0"/>
              <a:t> =12 hrs for </a:t>
            </a:r>
            <a:r>
              <a:rPr lang="en-US" smtClean="0"/>
              <a:t>6-beta-naltrexol</a:t>
            </a:r>
            <a:endParaRPr lang="en-US" smtClean="0"/>
          </a:p>
          <a:p>
            <a:r>
              <a:rPr lang="en-US" smtClean="0"/>
              <a:t>Usual dose=50 mg </a:t>
            </a:r>
            <a:r>
              <a:rPr lang="en-US" err="1" smtClean="0"/>
              <a:t>qd</a:t>
            </a:r>
            <a:r>
              <a:rPr lang="en-US" smtClean="0"/>
              <a:t>  </a:t>
            </a:r>
          </a:p>
          <a:p>
            <a:r>
              <a:rPr lang="en-US" smtClean="0"/>
              <a:t>I.M. naltrexone (Vivitrol) 380 mg every 28 days. </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Naltrexone</a:t>
            </a:r>
            <a:r>
              <a:rPr lang="en-US" smtClean="0"/>
              <a:t> </a:t>
            </a:r>
            <a:endParaRPr lang="en-US"/>
          </a:p>
        </p:txBody>
      </p:sp>
      <p:sp>
        <p:nvSpPr>
          <p:cNvPr id="3" name="Content Placeholder 2"/>
          <p:cNvSpPr>
            <a:spLocks noGrp="1"/>
          </p:cNvSpPr>
          <p:nvPr>
            <p:ph idx="1"/>
          </p:nvPr>
        </p:nvSpPr>
        <p:spPr/>
        <p:txBody>
          <a:bodyPr/>
          <a:lstStyle/>
          <a:p>
            <a:r>
              <a:rPr lang="en-US" smtClean="0"/>
              <a:t>Effective in specialized </a:t>
            </a:r>
            <a:r>
              <a:rPr lang="en-US" smtClean="0"/>
              <a:t>populations, such as impaired </a:t>
            </a:r>
            <a:r>
              <a:rPr lang="en-US" smtClean="0"/>
              <a:t>professionals</a:t>
            </a:r>
          </a:p>
          <a:p>
            <a:r>
              <a:rPr lang="en-US" smtClean="0"/>
              <a:t>Low attraction in general in traditional </a:t>
            </a:r>
            <a:r>
              <a:rPr lang="en-US" err="1" smtClean="0"/>
              <a:t>OTPs</a:t>
            </a:r>
            <a:r>
              <a:rPr lang="en-US" smtClean="0"/>
              <a:t> compared to other therapies</a:t>
            </a:r>
          </a:p>
          <a:p>
            <a:r>
              <a:rPr lang="en-US" smtClean="0"/>
              <a:t>Early drop out is common </a:t>
            </a:r>
          </a:p>
          <a:p>
            <a:r>
              <a:rPr lang="en-US" smtClean="0"/>
              <a:t>50 </a:t>
            </a:r>
            <a:r>
              <a:rPr lang="en-US" smtClean="0"/>
              <a:t>mg. QD--rare LFT elevations at this dose</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a:p>
        </p:txBody>
      </p:sp>
      <p:sp>
        <p:nvSpPr>
          <p:cNvPr id="3" name="Content Placeholder 2"/>
          <p:cNvSpPr>
            <a:spLocks noGrp="1"/>
          </p:cNvSpPr>
          <p:nvPr>
            <p:ph idx="1"/>
          </p:nvPr>
        </p:nvSpPr>
        <p:spPr/>
        <p:txBody>
          <a:bodyPr/>
          <a:lstStyle/>
          <a:p>
            <a:r>
              <a:rPr lang="en-US" smtClean="0"/>
              <a:t>Email: ejouney@med.umich.edu</a:t>
            </a:r>
            <a:endParaRPr lang="en-US"/>
          </a:p>
        </p:txBody>
      </p:sp>
    </p:spTree>
    <p:extLst>
      <p:ext uri="{BB962C8B-B14F-4D97-AF65-F5344CB8AC3E}">
        <p14:creationId xmlns:p14="http://schemas.microsoft.com/office/powerpoint/2010/main" val="54834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Bottle of Heroin</a:t>
            </a:r>
            <a:endParaRPr lang="en-US"/>
          </a:p>
        </p:txBody>
      </p:sp>
      <p:pic>
        <p:nvPicPr>
          <p:cNvPr id="4" name="Content Placeholder 3" descr="images.jpeg"/>
          <p:cNvPicPr>
            <a:picLocks noGrp="1" noChangeAspect="1"/>
          </p:cNvPicPr>
          <p:nvPr>
            <p:ph idx="1"/>
          </p:nvPr>
        </p:nvPicPr>
        <p:blipFill>
          <a:blip r:embed="rId2"/>
          <a:srcRect l="-124895" r="-124895"/>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Heroin Pharmacology</a:t>
            </a:r>
            <a:endParaRPr lang="en-US"/>
          </a:p>
        </p:txBody>
      </p:sp>
      <p:sp>
        <p:nvSpPr>
          <p:cNvPr id="3" name="Content Placeholder 2"/>
          <p:cNvSpPr>
            <a:spLocks noGrp="1"/>
          </p:cNvSpPr>
          <p:nvPr>
            <p:ph idx="1"/>
          </p:nvPr>
        </p:nvSpPr>
        <p:spPr/>
        <p:txBody>
          <a:bodyPr/>
          <a:lstStyle/>
          <a:p>
            <a:r>
              <a:rPr lang="en-US" smtClean="0"/>
              <a:t>Heroin is intravenously, intra-nasally, and smoked in the free-base form.</a:t>
            </a:r>
          </a:p>
          <a:p>
            <a:r>
              <a:rPr lang="en-US" smtClean="0"/>
              <a:t>Is a prodrug: i.e., it is has no bioactivity as is. </a:t>
            </a:r>
          </a:p>
          <a:p>
            <a:r>
              <a:rPr lang="en-US" smtClean="0"/>
              <a:t>Is rapidly deacetylated to 6-mono-acetylmorphine (6MAM) and morphine, which are both active at the mu receptor. </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Heroin </a:t>
            </a:r>
            <a:endParaRPr lang="en-US"/>
          </a:p>
        </p:txBody>
      </p:sp>
      <p:pic>
        <p:nvPicPr>
          <p:cNvPr id="4" name="Content Placeholder 3" descr="332px-Heroin_-_Heroine.svg.png"/>
          <p:cNvPicPr>
            <a:picLocks noGrp="1" noChangeAspect="1"/>
          </p:cNvPicPr>
          <p:nvPr>
            <p:ph idx="1"/>
          </p:nvPr>
        </p:nvPicPr>
        <p:blipFill>
          <a:blip r:embed="rId2"/>
          <a:srcRect l="-29184" r="-29184"/>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Chemical Structures</a:t>
            </a:r>
            <a:endParaRPr lang="en-US"/>
          </a:p>
        </p:txBody>
      </p:sp>
      <p:sp>
        <p:nvSpPr>
          <p:cNvPr id="3" name="Content Placeholder 2"/>
          <p:cNvSpPr>
            <a:spLocks noGrp="1"/>
          </p:cNvSpPr>
          <p:nvPr>
            <p:ph idx="1"/>
          </p:nvPr>
        </p:nvSpPr>
        <p:spPr/>
        <p:txBody>
          <a:bodyPr/>
          <a:lstStyle/>
          <a:p>
            <a:r>
              <a:rPr lang="en-US" smtClean="0"/>
              <a:t>Heroin, Morphine, and Codeine</a:t>
            </a:r>
            <a:endParaRPr lang="en-US"/>
          </a:p>
        </p:txBody>
      </p:sp>
      <p:pic>
        <p:nvPicPr>
          <p:cNvPr id="4" name="Picture 3"/>
          <p:cNvPicPr>
            <a:picLocks noChangeAspect="1"/>
          </p:cNvPicPr>
          <p:nvPr/>
        </p:nvPicPr>
        <p:blipFill>
          <a:blip r:embed="rId2"/>
          <a:stretch>
            <a:fillRect/>
          </a:stretch>
        </p:blipFill>
        <p:spPr>
          <a:xfrm>
            <a:off x="1974272" y="3602182"/>
            <a:ext cx="5080000" cy="177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Morphine and Heroin Structures</a:t>
            </a:r>
            <a:endParaRPr lang="en-US"/>
          </a:p>
        </p:txBody>
      </p:sp>
      <p:pic>
        <p:nvPicPr>
          <p:cNvPr id="4" name="Content Placeholder 3" descr="674heroin.jpg"/>
          <p:cNvPicPr>
            <a:picLocks noGrp="1" noChangeAspect="1"/>
          </p:cNvPicPr>
          <p:nvPr>
            <p:ph idx="1"/>
          </p:nvPr>
        </p:nvPicPr>
        <p:blipFill>
          <a:blip r:embed="rId2"/>
          <a:srcRect l="-74902" r="-74902"/>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Opioids - </a:t>
            </a:r>
            <a:r>
              <a:rPr lang="en-US" smtClean="0"/>
              <a:t>Definitions</a:t>
            </a:r>
            <a:endParaRPr lang="en-US"/>
          </a:p>
        </p:txBody>
      </p:sp>
      <p:sp>
        <p:nvSpPr>
          <p:cNvPr id="3" name="Content Placeholder 2"/>
          <p:cNvSpPr>
            <a:spLocks noGrp="1"/>
          </p:cNvSpPr>
          <p:nvPr>
            <p:ph idx="1"/>
          </p:nvPr>
        </p:nvSpPr>
        <p:spPr/>
        <p:txBody>
          <a:bodyPr/>
          <a:lstStyle/>
          <a:p>
            <a:r>
              <a:rPr lang="en-US" smtClean="0"/>
              <a:t>Opioids:  all compounds, natural, semi-synthetic and synthetic, that act on the mu opioid receptor.</a:t>
            </a:r>
          </a:p>
          <a:p>
            <a:r>
              <a:rPr lang="en-US" smtClean="0"/>
              <a:t>Opiates: drugs derived or synthesized from the the natural occurring compounds in opium. </a:t>
            </a:r>
          </a:p>
          <a:p>
            <a:r>
              <a:rPr lang="en-US" smtClean="0"/>
              <a:t>Examples:</a:t>
            </a:r>
          </a:p>
          <a:p>
            <a:pPr lvl="1"/>
            <a:r>
              <a:rPr lang="en-US" smtClean="0"/>
              <a:t>Methadone is a synthetic opioid.</a:t>
            </a:r>
          </a:p>
          <a:p>
            <a:pPr lvl="1"/>
            <a:r>
              <a:rPr lang="en-US" smtClean="0"/>
              <a:t>Codeine, morphine, and heroin or opiates.</a:t>
            </a:r>
          </a:p>
          <a:p>
            <a:pPr lvl="1"/>
            <a:r>
              <a:rPr lang="en-US" smtClean="0"/>
              <a:t>All or under the classification of </a:t>
            </a:r>
            <a:r>
              <a:rPr lang="en-US" err="1" smtClean="0"/>
              <a:t>opiods</a:t>
            </a:r>
            <a:r>
              <a:rPr lang="en-US"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1178</TotalTime>
  <Words>1675</Words>
  <Application>Microsoft Office PowerPoint</Application>
  <PresentationFormat>On-screen Show (4:3)</PresentationFormat>
  <Paragraphs>174</Paragraphs>
  <Slides>35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Expo</vt:lpstr>
      <vt:lpstr>Opioid Maintenance Treatment (OMT) </vt:lpstr>
      <vt:lpstr>Heroin </vt:lpstr>
      <vt:lpstr>Heroin Advertisement</vt:lpstr>
      <vt:lpstr>Bottle of Heroin</vt:lpstr>
      <vt:lpstr>Heroin Pharmacology</vt:lpstr>
      <vt:lpstr>Heroin </vt:lpstr>
      <vt:lpstr>Chemical Structures</vt:lpstr>
      <vt:lpstr>Morphine and Heroin Structures</vt:lpstr>
      <vt:lpstr>Opioids - Definitions</vt:lpstr>
      <vt:lpstr>Opioid use disorder – criteria </vt:lpstr>
      <vt:lpstr>Opioid use disorder – criteria </vt:lpstr>
      <vt:lpstr>Opioid use disorders – criteria </vt:lpstr>
      <vt:lpstr>Historical Background</vt:lpstr>
      <vt:lpstr>A Poorly Understood Treatment (OMT)</vt:lpstr>
      <vt:lpstr>Methadone </vt:lpstr>
      <vt:lpstr>Methadone: Chemical Structure</vt:lpstr>
      <vt:lpstr>Buprenorphine </vt:lpstr>
      <vt:lpstr>Buprenorphine</vt:lpstr>
      <vt:lpstr>Buprenorpine</vt:lpstr>
      <vt:lpstr>Why OMT?</vt:lpstr>
      <vt:lpstr>Impact of Maintenance Treatment</vt:lpstr>
      <vt:lpstr>Goals of Pharmacotherapy </vt:lpstr>
      <vt:lpstr>Methadone </vt:lpstr>
      <vt:lpstr>Methadone OMT Admission Criteria</vt:lpstr>
      <vt:lpstr>Methadone Side-Effects</vt:lpstr>
      <vt:lpstr>Methadone Dosing </vt:lpstr>
      <vt:lpstr>Methadone Dosing </vt:lpstr>
      <vt:lpstr>Special Considerations </vt:lpstr>
      <vt:lpstr>“72 HOUR RULE”  21 CFR §1306.07</vt:lpstr>
      <vt:lpstr>Methadone and BZD</vt:lpstr>
      <vt:lpstr>Methadone and BZD</vt:lpstr>
      <vt:lpstr>Naltrexone </vt:lpstr>
      <vt:lpstr>Naltrexone Pharmacokinetics </vt:lpstr>
      <vt:lpstr>Naltrexone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Maintenance Treatment (OMT)</dc:title>
  <dc:creator>Edward Jouney</dc:creator>
  <cp:lastModifiedBy>Jouney, Edward</cp:lastModifiedBy>
  <cp:revision>34</cp:revision>
  <dcterms:created xsi:type="dcterms:W3CDTF">2012-10-15T03:09:38Z</dcterms:created>
  <dcterms:modified xsi:type="dcterms:W3CDTF">2018-10-15T14:21:04Z</dcterms:modified>
</cp:coreProperties>
</file>