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2" r:id="rId2"/>
    <p:sldId id="270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0" r:id="rId21"/>
    <p:sldId id="291" r:id="rId22"/>
    <p:sldId id="293" r:id="rId23"/>
    <p:sldId id="325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4DCE1-ACC7-4135-877A-A82BEA0E036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09738-9A4B-45E0-970D-36668447E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8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99C58C-7E0F-44C7-8A48-E339752448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516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9C58C-7E0F-44C7-8A48-E339752448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9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Operation 3"/>
          <p:cNvSpPr/>
          <p:nvPr userDrawn="1"/>
        </p:nvSpPr>
        <p:spPr>
          <a:xfrm>
            <a:off x="11838518" y="1143000"/>
            <a:ext cx="122767" cy="5181600"/>
          </a:xfrm>
          <a:prstGeom prst="flowChartManualOperation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lowchart: Manual Operation 4"/>
          <p:cNvSpPr/>
          <p:nvPr userDrawn="1"/>
        </p:nvSpPr>
        <p:spPr>
          <a:xfrm>
            <a:off x="230718" y="1143000"/>
            <a:ext cx="122767" cy="5181600"/>
          </a:xfrm>
          <a:prstGeom prst="flowChartManualOperation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519864"/>
            <a:ext cx="12192000" cy="338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0" y="6519864"/>
            <a:ext cx="1219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>
                <a:solidFill>
                  <a:srgbClr val="E46C0A"/>
                </a:solidFill>
              </a:rPr>
              <a:t>C  U  S  T  O  M  E  R    D  R  I  V  E  N.     B  U  S  I  N  E  S  S    M  I  N  D  E  D.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12192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24384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owchart: Manual Operation 9"/>
          <p:cNvSpPr/>
          <p:nvPr userDrawn="1"/>
        </p:nvSpPr>
        <p:spPr>
          <a:xfrm>
            <a:off x="304801" y="1066800"/>
            <a:ext cx="122767" cy="5181600"/>
          </a:xfrm>
          <a:prstGeom prst="flowChartManualOperation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lowchart: Manual Operation 10"/>
          <p:cNvSpPr/>
          <p:nvPr userDrawn="1"/>
        </p:nvSpPr>
        <p:spPr>
          <a:xfrm flipH="1">
            <a:off x="11764434" y="1066800"/>
            <a:ext cx="122767" cy="5181600"/>
          </a:xfrm>
          <a:prstGeom prst="flowChartManualOperation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1"/>
            <a:ext cx="10363200" cy="1470025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718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71200" y="6492876"/>
            <a:ext cx="1117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F4F2BD-00B2-42D6-A7E4-2B2FDA50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0" y="6492876"/>
            <a:ext cx="152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DE3D6-6190-445E-B182-2DECFF59EDC6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2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DBEC-857E-4D44-8439-C3D25AF6167D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35B8-E91C-4CCF-B67D-A18FD8985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8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741B-36B6-401E-AFC8-4A5D044957ED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3943-E6FE-44AA-8781-1385109FE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28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176000" cy="71596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09600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3841-CD74-4B99-B300-F18C913BAED1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E48CB9-0EB9-430A-A8B7-6EAE3BB11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65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9C87-B373-4804-ACFB-C79A4D138D9D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1C43-D07D-4D10-BF1E-0D97E22E0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42AE-DDB4-4B6C-8B9F-A018602DBED5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C782-2211-4428-89A6-3CA70598B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15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B9BE2-0BE2-4110-A0EB-1C917D3B5EB7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A0D7-7115-479F-9BE3-7B6732B27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69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3907-C209-4321-A2B4-EE9F634BC065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186A-104C-43C1-A4CA-16789D6D5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83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6D96-2A14-4812-BC7E-41819F1265A6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DEC9-9543-4ADA-9B3D-97A416B8F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7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E493-4BFA-4CA4-8539-D2F04E2E0430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1409-5F0B-454F-B172-BABEB9904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87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8F02-6987-40F9-BA0F-A6F3FAF3C47D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4981-D08F-43C1-859D-9364648B2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78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711200" y="1014413"/>
            <a:ext cx="4267200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02338"/>
            <a:ext cx="24384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52401"/>
            <a:ext cx="11176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95401"/>
            <a:ext cx="109728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880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864"/>
            <a:ext cx="12192000" cy="338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53200"/>
            <a:ext cx="12192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6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0EC9BED-1AA8-4FC9-8DA9-AFCC2F66D312}" type="datetimeFigureOut">
              <a:rPr lang="en-US"/>
              <a:pPr>
                <a:defRPr/>
              </a:pPr>
              <a:t>10/1/2018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0" y="6492876"/>
            <a:ext cx="1422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2C93CA3-12E2-4048-934B-2532049D6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990600"/>
            <a:ext cx="4267200" cy="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7"/>
          <p:cNvSpPr txBox="1">
            <a:spLocks noChangeArrowheads="1"/>
          </p:cNvSpPr>
          <p:nvPr userDrawn="1"/>
        </p:nvSpPr>
        <p:spPr bwMode="auto">
          <a:xfrm>
            <a:off x="0" y="6519864"/>
            <a:ext cx="1219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>
                <a:solidFill>
                  <a:srgbClr val="E46C0A"/>
                </a:solidFill>
              </a:rPr>
              <a:t>C  U  S  T  O  M  E  R    D  R  I  V  E  N.     B  U  S  I  N  E  S  S    M  I  N  D  E  D.</a:t>
            </a:r>
          </a:p>
        </p:txBody>
      </p:sp>
    </p:spTree>
    <p:extLst>
      <p:ext uri="{BB962C8B-B14F-4D97-AF65-F5344CB8AC3E}">
        <p14:creationId xmlns:p14="http://schemas.microsoft.com/office/powerpoint/2010/main" val="42184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higan.gov/documents/lara/LARA_DHHS_Opioid_Laws_FAQ_05-02-2018_622175_7.pdf" TargetMode="External"/><Relationship Id="rId2" Type="http://schemas.openxmlformats.org/officeDocument/2006/relationships/hyperlink" Target="http://www.michigan.gov/b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higan.gov/stopoverdose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PL-MAPS@Michigan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higan.gov/bp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4403-4582-41BD-8AE0-EBA987B06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611029"/>
            <a:ext cx="10363200" cy="1470025"/>
          </a:xfrm>
        </p:spPr>
        <p:txBody>
          <a:bodyPr/>
          <a:lstStyle/>
          <a:p>
            <a:r>
              <a:rPr lang="en-US" b="1" dirty="0"/>
              <a:t>Opioid Laws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41B81-4A6C-4C2F-A9C1-92EACCAB0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753" y="3699711"/>
            <a:ext cx="8534400" cy="2408319"/>
          </a:xfrm>
        </p:spPr>
        <p:txBody>
          <a:bodyPr/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October 15, 2018</a:t>
            </a:r>
          </a:p>
          <a:p>
            <a:pPr algn="r"/>
            <a:endParaRPr lang="en-US" sz="1400" dirty="0"/>
          </a:p>
          <a:p>
            <a:pPr algn="r"/>
            <a:r>
              <a:rPr lang="en-US" sz="1400" dirty="0"/>
              <a:t>Kim Gaedeke, Deputy Director</a:t>
            </a:r>
          </a:p>
          <a:p>
            <a:pPr algn="r"/>
            <a:r>
              <a:rPr lang="en-US" sz="1400" dirty="0"/>
              <a:t>Department of Licensing &amp; Regulatory Affairs</a:t>
            </a:r>
          </a:p>
          <a:p>
            <a:pPr algn="r"/>
            <a:endParaRPr lang="en-US" sz="1400" dirty="0"/>
          </a:p>
          <a:p>
            <a:pPr algn="r"/>
            <a:r>
              <a:rPr lang="en-US" sz="1400" dirty="0"/>
              <a:t>Jared Welehodsky, Analyst</a:t>
            </a:r>
          </a:p>
          <a:p>
            <a:pPr algn="r"/>
            <a:r>
              <a:rPr lang="en-US" sz="1400" dirty="0"/>
              <a:t>Policy &amp; Strategic Initiatives</a:t>
            </a:r>
          </a:p>
          <a:p>
            <a:pPr algn="r"/>
            <a:r>
              <a:rPr lang="en-US" sz="1400" dirty="0"/>
              <a:t>Michigan Department of Health &amp; Human Services</a:t>
            </a:r>
          </a:p>
          <a:p>
            <a:pPr algn="r"/>
            <a:endParaRPr lang="en-US" sz="1400" dirty="0"/>
          </a:p>
          <a:p>
            <a:pPr algn="r"/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EF94B2-4FB1-4F87-84FE-024C88DDB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6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E0EAFD-8A96-4ACF-83E3-B54A36032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Contains provisions for sanction for various violations of the opioid bills package.</a:t>
            </a:r>
          </a:p>
          <a:p>
            <a:pPr lvl="0"/>
            <a:r>
              <a:rPr lang="en-US" sz="2000" dirty="0"/>
              <a:t>Contains many of the provisions of the other bills, as it is being used as a vehicle to correct conflicts in statute created by the package of bills being passed.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Includes the bona fide prescriber-patient relationship language of PA 247 of 2017.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Contains the mandatory MAPS report review language for prescribers contained in PA 248 of 2017, as well as language regarding mandatory registration with MAPS for prescribers.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1C7843-D158-4D55-94A9-E035847F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249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0001BC-5A03-4F24-AD7B-6210960CFD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36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8BB0C2-24DC-4265-82DF-CA6BA8AFA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Provides penalties for violation of the following: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Beginning </a:t>
            </a:r>
            <a:r>
              <a:rPr lang="en-US" sz="2000" b="1" u="sng" dirty="0"/>
              <a:t>March 31, 2019</a:t>
            </a:r>
            <a:r>
              <a:rPr lang="en-US" sz="2000" dirty="0"/>
              <a:t>, prescribers failing to adhere to the bona fide prescriber-patient relationship requirements.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prescribers failing to obtain and review a MAPS report, when required, prior to prescribing or dispensing to a patient a controlled substance in a quantity that exceeds a 3-day supply.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prescribers failing to register with MAPS prior to prescribing or dispensing a controlled substance to a patient.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prescribers failing to provide minors, and their parents or guardians, with proper education regarding the risks of opioid abuse.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AAE292-0395-41A4-AE97-A14736E2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249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A9B022-AB9E-4BE2-B24C-28A44FC875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21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F832D6-321B-4920-B39A-3F76BBEBC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if the department has reasonable basis that a licensee failed to obtain and review a MAPS report or failed to register to MAPS, LARA: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Is not required to conduct an investigation.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May issue a letter to the licensee notifying Issue Includes the bona fide prescriber-patient relationship language of PA 247 of 2017.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 letter issued under this section of the law is not considered a disciplinary action.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Not registering and checking MAPS may result in sanctions as determined by the board.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05F005-46D8-4906-95B8-731F005B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249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E64646-B2EC-41B0-8B43-FB31139A0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855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F0B73-C40E-44FD-B1B4-787CD6466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Requires the providing of information regarding Substance Use Disorder Services.</a:t>
            </a:r>
          </a:p>
          <a:p>
            <a:pPr lvl="0"/>
            <a:r>
              <a:rPr lang="en-US" sz="2000" dirty="0"/>
              <a:t>Effective </a:t>
            </a:r>
            <a:r>
              <a:rPr lang="en-US" sz="2000" b="1" dirty="0"/>
              <a:t>March 27, 2018</a:t>
            </a:r>
            <a:r>
              <a:rPr lang="en-US" sz="2000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 health professional licensee or registrant that treats a patient for an opioid-related overdose is required to provide that patient with information regarding Substance Use Disorder Services.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C50611-43CF-4209-9DEF-FD90D62F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250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61074B-0896-471A-A057-0B502AB95E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383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0FEE12-4456-424B-91C9-032091731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Requires prescribers treating for acute pain, to not prescribe a patient more than a 7-day supply of an opioid within a 7-day period.</a:t>
            </a:r>
          </a:p>
          <a:p>
            <a:pPr lvl="0"/>
            <a:r>
              <a:rPr lang="en-US" sz="2000" dirty="0"/>
              <a:t>Beginning </a:t>
            </a:r>
            <a:r>
              <a:rPr lang="en-US" sz="2000" b="1" u="sng" dirty="0"/>
              <a:t>July 1, 2018</a:t>
            </a:r>
            <a:r>
              <a:rPr lang="en-US" sz="2000" dirty="0"/>
              <a:t>, if a prescriber is treating a patient for acute pain, that the prescriber shall not prescribe the patient more than a 7-day supply of an opioid within a 7-day period. </a:t>
            </a:r>
          </a:p>
          <a:p>
            <a:pPr marL="0" lvl="0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Further, beginning </a:t>
            </a:r>
            <a:r>
              <a:rPr lang="en-US" sz="2000" b="1" u="sng" dirty="0"/>
              <a:t>March 27, 2018</a:t>
            </a:r>
            <a:r>
              <a:rPr lang="en-US" sz="2000" dirty="0"/>
              <a:t>, the legislation provides that a pharmacist, consistent with federal law and regulations on the partial filling of a controlled substance included in Schedule 2, may partially fill in increments, a prescription for a controlled substance included in Schedule 2.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B19DCB-9C76-4F49-A267-50B9AFEA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251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EA39E8-F64E-4FBF-84F5-EC0B7CCFE9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6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6592F7-C663-482D-BC70-9ECE82DBE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MAPS review requirements before dispensing or prescribing buprenorphine or methadone.</a:t>
            </a:r>
          </a:p>
          <a:p>
            <a:pPr lvl="0"/>
            <a:r>
              <a:rPr lang="en-US" sz="2000" dirty="0"/>
              <a:t>Effective </a:t>
            </a:r>
            <a:r>
              <a:rPr lang="en-US" sz="2000" b="1" dirty="0"/>
              <a:t>March 27, 2018.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Adds the dispensing of a controlled substance at a veterinary hospital or clinic that administers the controlled substance to an animal that is an inpatient, to the following list of exemptions for MAPS reporting requirements: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 hospital.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 health facility or agency if the controlled substance is dispensed by a dispensing prescriber in a quantity adequate to treat the patient for not more than 48 hours.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386863-106C-4ABF-90D1-8624129FA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252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2FC476-D503-420A-BE00-018D5A86F4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997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5E5B0A-758D-4E8B-BD58-3BF7E4928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Provides that before dispensing or prescribing buprenorphine or a drug containing buprenorphine or methadone to a patient in a substance disorder program, that a prescriber shall obtain and review a MAPS report on the patient. 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Additionally, the legislation provides that a prescriber shall report data to MAPS if federal law does not prohibit the reporting of data concerning the patient, to LARA.  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 legislation rescinds R 338.3162E from the pharmacy rules, which deals with exemptions to MAPS reporting requirements.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73050E-7554-4F39-B8D1-8EFCDB944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252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3D0549-CEF5-4CC4-A5DC-1E152A810A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8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9EEB3B-BD3E-46D9-AA8F-CDE638748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Medicaid eligibility for Substance Use Disorder Services.</a:t>
            </a:r>
          </a:p>
          <a:p>
            <a:pPr lvl="0"/>
            <a:r>
              <a:rPr lang="en-US" sz="2000" dirty="0"/>
              <a:t>Effective </a:t>
            </a:r>
            <a:r>
              <a:rPr lang="en-US" sz="2000" b="1" dirty="0"/>
              <a:t>March 27, 2018.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Amends the Social Welfare Act to provide that an eligible individual can receive medically necessary treatment for opioid abuse.  The bill codifies coverage by Michigan's Medicaid program for detox programs.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58735-4EA5-45FA-B620-C19055B1D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253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A862A0-9EEB-4BD7-B6F5-818789826F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083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277593-3C0C-4B03-973C-140659FB4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PDOAC recommendations for the instruction of pupils on the dangers of opioid abuse.</a:t>
            </a:r>
          </a:p>
          <a:p>
            <a:r>
              <a:rPr lang="en-US" sz="2000" dirty="0"/>
              <a:t>Requires PDOAC, by </a:t>
            </a:r>
            <a:r>
              <a:rPr lang="en-US" sz="2000" b="1" u="sng" dirty="0"/>
              <a:t>July 1, 2018</a:t>
            </a:r>
            <a:r>
              <a:rPr lang="en-US" sz="2000" dirty="0"/>
              <a:t>, to develop or adopt for Michigan's Department of Education, recommendations for the instruction of pupils on the dangers of prescription opioid drug abuse.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DDFA60-DC4E-4CF3-B9D7-3C3D2CBB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254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7FB94F-7AF8-4004-8166-99E6186E2B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12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81898D-B5A0-40E7-8D02-EE368FBBA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MDE model programs of instruction on the dangers of prescription opioid drug abuse.</a:t>
            </a:r>
          </a:p>
          <a:p>
            <a:pPr lvl="0"/>
            <a:r>
              <a:rPr lang="en-US" sz="2000" dirty="0"/>
              <a:t>No later than </a:t>
            </a:r>
            <a:r>
              <a:rPr lang="en-US" sz="2000" b="1" u="sng" dirty="0"/>
              <a:t>July 1, 2019</a:t>
            </a:r>
            <a:r>
              <a:rPr lang="en-US" sz="2000" dirty="0"/>
              <a:t>, the Department of Education shall make available to school districts the model program of instruction on the dangers of prescription opioid drug abuse, developed or adopted by PDOAC. </a:t>
            </a:r>
          </a:p>
          <a:p>
            <a:pPr marL="0" lvl="0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Beginning in the </a:t>
            </a:r>
            <a:r>
              <a:rPr lang="en-US" sz="2000" b="1" u="sng" dirty="0"/>
              <a:t>2019-2020 School Year</a:t>
            </a:r>
            <a:r>
              <a:rPr lang="en-US" sz="2000" dirty="0"/>
              <a:t>, the Department of Education shall ensure that the state model of academic standards for health education includes instruction on prescription opioid drug abuse, including at least the PDOAC recommendations.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5F9FF-F30C-4656-BE1A-AD26AD9C3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255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889F41-719E-446D-A3AB-B70017C7E4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42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599016-B3CD-4C8F-B343-028D89758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Requires disclosure of opioid information to minors and patients.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a prescriber shall comply with the following before issuing a new prescription for a controlled substance containing an opioid to a minor: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Discuss with the minor and the minor's parent or guardian the potential risks of addiction and overdose associated with the controlled substance.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Discuss the increased risk of addiction to a controlled substance to an individual suffering from both mental and substance abuse disorders.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Discuss the danger of taking a controlled substance containing an opioid with benzodiazepine, alcohol, or another central nervous system depressant.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Discuss any other information in the patient counseling information section of the label for the prescription.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0D0DFD-32FF-42CF-92B1-C3667671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437"/>
            <a:ext cx="11176000" cy="715962"/>
          </a:xfrm>
        </p:spPr>
        <p:txBody>
          <a:bodyPr/>
          <a:lstStyle/>
          <a:p>
            <a:r>
              <a:rPr lang="en-US" dirty="0"/>
              <a:t>Public Act 246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53E792-FFA4-4522-A269-BB7E426B19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233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9D2424-0556-4A85-BB04-9832FB7C9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Pushes back the effective date for the bona fide prescriber-patient relationship requirement to 3/31/19; OR</a:t>
            </a:r>
          </a:p>
          <a:p>
            <a:r>
              <a:rPr lang="en-US" sz="2000" dirty="0"/>
              <a:t>If rules are promulgated to provide alternatives to the prescriber-patient requirement before 3/31/19, on the date on which rules are promulgated is when the change becomes effective.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4E9A80-A8B6-46DB-9B63-1C991B76B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101 of 2018</a:t>
            </a:r>
          </a:p>
        </p:txBody>
      </p:sp>
    </p:spTree>
    <p:extLst>
      <p:ext uri="{BB962C8B-B14F-4D97-AF65-F5344CB8AC3E}">
        <p14:creationId xmlns:p14="http://schemas.microsoft.com/office/powerpoint/2010/main" val="354441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4FBC33-01BB-469A-8719-CB042E8E8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LARA and DHHS have produced FAQs regarding the new Opioid Laws, which are posted online at:</a:t>
            </a:r>
          </a:p>
          <a:p>
            <a:r>
              <a:rPr lang="en-US" sz="2000" dirty="0">
                <a:hlinkClick r:id="rId2"/>
              </a:rPr>
              <a:t>www.Michigan.gov/bpl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&gt; Michigan Automated Prescription System (MAPS)</a:t>
            </a:r>
          </a:p>
          <a:p>
            <a:pPr marL="0" indent="0">
              <a:buNone/>
            </a:pPr>
            <a:r>
              <a:rPr lang="en-US" sz="2000" dirty="0"/>
              <a:t>	&gt; Laws/Regulations</a:t>
            </a:r>
          </a:p>
          <a:p>
            <a:pPr marL="0" indent="0">
              <a:buNone/>
            </a:pPr>
            <a:r>
              <a:rPr lang="en-US" sz="2000" dirty="0"/>
              <a:t>	&gt; Michigan Opioid Laws Frequently Asked Questions</a:t>
            </a:r>
          </a:p>
          <a:p>
            <a:pPr marL="0" indent="0">
              <a:buNone/>
            </a:pPr>
            <a:endParaRPr lang="en-US" sz="2000" dirty="0">
              <a:hlinkClick r:id="rId3"/>
            </a:endParaRPr>
          </a:p>
          <a:p>
            <a:r>
              <a:rPr lang="en-US" sz="2000" dirty="0">
                <a:hlinkClick r:id="rId3"/>
              </a:rPr>
              <a:t>https://www.michigan.gov/documents/lara/LARA_DHHS_Opioid_Laws_FAQ_05-02-2018_622175_7.pdf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additional information on the statewide initiatives addressing the opioid issue, please visit the DHHS website at:</a:t>
            </a:r>
          </a:p>
          <a:p>
            <a:r>
              <a:rPr lang="en-US" sz="2000" dirty="0">
                <a:hlinkClick r:id="rId4"/>
              </a:rPr>
              <a:t>www.Michigan.gov/stopoverdoses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0C04BE-922F-4D2F-A059-D3414088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 &amp; Information</a:t>
            </a:r>
          </a:p>
        </p:txBody>
      </p:sp>
    </p:spTree>
    <p:extLst>
      <p:ext uri="{BB962C8B-B14F-4D97-AF65-F5344CB8AC3E}">
        <p14:creationId xmlns:p14="http://schemas.microsoft.com/office/powerpoint/2010/main" val="4038735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9920" y="1502664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For technical assistance, please contact Appriss’ customer first center at:</a:t>
            </a:r>
          </a:p>
          <a:p>
            <a:r>
              <a:rPr lang="en-US" sz="2400" dirty="0"/>
              <a:t>844-364-4767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For policy or administrative assistance and more information about integrating with MAPS, please contact MAPS support:</a:t>
            </a:r>
          </a:p>
          <a:p>
            <a:r>
              <a:rPr lang="en-US" sz="2400" dirty="0"/>
              <a:t>517-373-1737 or </a:t>
            </a:r>
            <a:r>
              <a:rPr lang="en-US" sz="2400" dirty="0">
                <a:hlinkClick r:id="rId3"/>
              </a:rPr>
              <a:t>BPL-MAPS@Michigan.gov</a:t>
            </a:r>
            <a:r>
              <a:rPr lang="en-US" sz="2400" dirty="0"/>
              <a:t> </a:t>
            </a:r>
          </a:p>
          <a:p>
            <a:r>
              <a:rPr lang="en-US" sz="2400" dirty="0"/>
              <a:t>Info:  </a:t>
            </a:r>
            <a:r>
              <a:rPr lang="en-US" sz="2400" dirty="0">
                <a:hlinkClick r:id="rId4"/>
              </a:rPr>
              <a:t>www.Michigan.gov/bpl</a:t>
            </a:r>
            <a:r>
              <a:rPr lang="en-US" sz="2400" dirty="0"/>
              <a:t>, click on MAPS  </a:t>
            </a:r>
          </a:p>
          <a:p>
            <a:r>
              <a:rPr lang="en-US" sz="2400" dirty="0"/>
              <a:t>Integrations:  Click on Software Integration Resources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 for MAPS</a:t>
            </a:r>
          </a:p>
        </p:txBody>
      </p:sp>
    </p:spTree>
    <p:extLst>
      <p:ext uri="{BB962C8B-B14F-4D97-AF65-F5344CB8AC3E}">
        <p14:creationId xmlns:p14="http://schemas.microsoft.com/office/powerpoint/2010/main" val="2802219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038599"/>
          </a:xfrm>
        </p:spPr>
        <p:txBody>
          <a:bodyPr/>
          <a:lstStyle/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800" i="1" dirty="0"/>
              <a:t>Thank You!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4475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F9248D-ED44-402A-BDE8-0C17AF99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Requires the signature of the minor's parent or guardian to consent to the minor's treatment on a "start talking consent form", which is to be filed in the minor's medical record.  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 form is to contain: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Signatures of the parties involved.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Information on the name and quantity of the controlled substance.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Acknowledgement that the drug has potential for abuse.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 statement certifying that the prescriber discussed with the minor and the minor's guardian the potential risks of the drug.</a:t>
            </a:r>
          </a:p>
          <a:p>
            <a:pPr marL="0" lvl="0" indent="0">
              <a:buNone/>
            </a:pPr>
            <a:endParaRPr lang="en-US" sz="2000" dirty="0"/>
          </a:p>
          <a:p>
            <a:r>
              <a:rPr lang="en-US" sz="2000" dirty="0"/>
              <a:t>If an adult signing a consent form is not the parent or guardian, the prescriber shall not prescribe more than a single 72-hour supply of the controlled substance to the minor.  </a:t>
            </a:r>
          </a:p>
          <a:p>
            <a:pPr marL="0" lvl="0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92696F-DD24-45F4-8038-52C097481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246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CC107D-5EEB-4A45-A762-BC3893C926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04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21608-D540-453C-96B7-6585EAC7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75085"/>
            <a:ext cx="10972800" cy="4648200"/>
          </a:xfrm>
        </p:spPr>
        <p:txBody>
          <a:bodyPr/>
          <a:lstStyle/>
          <a:p>
            <a:r>
              <a:rPr lang="en-US" sz="2000" dirty="0"/>
              <a:t>Exceptions to the law in case of emergency: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If it is detrimental to the minor’s health.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Certain surgical circumstances.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Specific hospice related instances.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If the minor’s parent or guardian is not legally required to consent.</a:t>
            </a:r>
          </a:p>
          <a:p>
            <a:pPr marL="457200" lvl="1" indent="0">
              <a:buNone/>
            </a:pPr>
            <a:endParaRPr lang="en-US" sz="2000" dirty="0"/>
          </a:p>
          <a:p>
            <a:pPr lvl="0"/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before an opioid is prescribed to a patient, a prescriber shall provide the following information: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dangers of opioid addiction.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How to properly dispose of an expired, unused, or unwanted controlled substance.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That the delivery of a controlled substance is a felony under Michigan Law.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If the patient is pregnant or is a female of reproductive age, the short and long term effects of exposing a fetus to an opioid, including but not limited to neonatal abstinence syndrome.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B62FBB-942A-477B-A023-3288FB2F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246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DA504E-9905-4A91-87F7-5BB31CDA89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42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7F1D3D-4BB2-426F-A53C-D79B427BD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The prescriber shall obtain the signature of the patient or the patient's representative on a form provided by the Department of Health and Human Services, that they were informed of the above requirements. The form can be found at michigan.gov/</a:t>
            </a:r>
            <a:r>
              <a:rPr lang="en-US" sz="2000" dirty="0" err="1"/>
              <a:t>stopoverdoses</a:t>
            </a:r>
            <a:r>
              <a:rPr lang="en-US" sz="2000" dirty="0"/>
              <a:t> under </a:t>
            </a:r>
            <a:r>
              <a:rPr lang="en-US" sz="2000"/>
              <a:t>the prescriber tab.  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 signed form shall be kept in the patient's medical record.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requirement does not apply if the controlled substance is prescribed for inpatient use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Provides sanctions for prescribers for failing to inform minors and their guardians of the risks of opioid abuse.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91E8D9-20F9-4EBE-81FC-EAB8299E3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246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47FF18-5CF6-4C30-8EA2-B182EFAB1A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37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30582F-F4B2-4948-BDAE-066AC2813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Please note this law was amended with PA 101 of 2018, which extends the effective date to March 31, 2019 unless LARA promulgates rules to provide exceptions to the bona-fide prescriber-patient relationship for prescribing.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Requires prescribers to be in bona-fide prescriber-patient relationships prior to prescribing.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Beginning </a:t>
            </a:r>
            <a:r>
              <a:rPr lang="en-US" sz="2000" b="1" u="sng" dirty="0"/>
              <a:t>March 31, 2019</a:t>
            </a:r>
            <a:r>
              <a:rPr lang="en-US" sz="2000" dirty="0"/>
              <a:t>, a licensed prescriber shall not prescribe a controlled substance listed in Schedules 2-5 unless the prescriber is in a bona fide prescriber-patient relationship with the patient. </a:t>
            </a:r>
          </a:p>
          <a:p>
            <a:pPr marL="0" lvl="0" indent="0">
              <a:buNone/>
            </a:pPr>
            <a:r>
              <a:rPr lang="en-US" sz="2000" dirty="0"/>
              <a:t> </a:t>
            </a:r>
          </a:p>
          <a:p>
            <a:pPr lvl="0"/>
            <a:r>
              <a:rPr lang="en-US" sz="2000" dirty="0"/>
              <a:t>If the prescriber provides a controlled substance, the prescriber shall provide follow-up care to the patient to monitor the efficacy of the use of the controlled substance as a treatment of the patient's medical condition.  </a:t>
            </a:r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002D9B-A6BB-424D-9B09-21331D1F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247 of 2017 (PA 101 of 2018)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FD79C-EA8A-46C0-B576-A1959C7FBF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8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B0214A-EB8F-425C-A2A8-C06D2DFE6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648200"/>
          </a:xfrm>
        </p:spPr>
        <p:txBody>
          <a:bodyPr/>
          <a:lstStyle/>
          <a:p>
            <a:r>
              <a:rPr lang="en-US" sz="2000" dirty="0"/>
              <a:t>If the prescriber is unable to provide follow-up care, they shall refer the patient to the patient's primary care provider for follow-up care, or if a primary care provider does not exist, another licensed prescriber who is geographically accessible to the patient.  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Defines a bona fide prescriber-patient relationship as treatment or a counseling relationship between a prescriber and a patient in which both of the following are present: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prescriber has reviewed the patient’s relevant medical or clinical records and completed a full assessment of the patient's medical history and current medical condition, including a relevant medical evaluation of the patient conducted in person or via telehealth.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prescriber has created and maintained records of the patient's condition in accordance with medically accepted standards.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93EDC0-D025-4070-98DE-C753AB05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247 of 2017 (PA 101 of 2018)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15BA55-49DC-4B04-B860-0E3BF75EA1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24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56A438-E852-4EC0-BE2A-1B38E77D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LARA, in consultation with its board(s), </a:t>
            </a:r>
            <a:r>
              <a:rPr lang="en-US" sz="2000" u="sng" dirty="0"/>
              <a:t>may</a:t>
            </a:r>
            <a:r>
              <a:rPr lang="en-US" sz="2000" dirty="0"/>
              <a:t> promulgate rules: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Describing circumstances under which a bona fide prescriber-patient relationship is not required for purposes of prescribing a Schedule 2 to 5 controlled substance.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The rules may also include an alternative requirement for prescribing a Schedule 2 to 5 controlled substance when a bona fide prescriber-patient relationship is not required by the rules.  </a:t>
            </a:r>
          </a:p>
          <a:p>
            <a:pPr marL="0" lvl="0" indent="0">
              <a:buNone/>
            </a:pPr>
            <a:endParaRPr lang="en-US" sz="2000" dirty="0"/>
          </a:p>
          <a:p>
            <a:r>
              <a:rPr lang="en-US" sz="2000" dirty="0"/>
              <a:t>Provides terms for sanction for violating the bona fide relationship requirements.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Please note with PA 101 of 2018, the December 27, 2018 deadline for rule promulgation does not apply.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82EF4D-0224-4435-A5C6-A393DCF6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247 of 2017 (PA 101 of 2018)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F046C8-C5BD-4D79-975B-7D088FCD76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16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222244-C4BE-489B-BDED-0888DFC42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4900"/>
            <a:ext cx="10972800" cy="482666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Requires prescribers to be registered to MAPS prior to prescribing or dispensing a controlled substance, and also requires a review of MAPS when prescribing or dispensing in a quantity that exceeds a 3-day supply.</a:t>
            </a:r>
          </a:p>
          <a:p>
            <a:pPr lvl="0"/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before prescribing or dispensing to a patient a controlled substance in a quantity that exceeds a 3-day supply, a licensed prescriber shall obtain and review a MAPS report concerning that patient.  The requirement does not apply in any of the following circumstances: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If the dispensing occurs in a hospital or a freestanding surgical outpatient facility and the controlled substance is administered to the patient in the hospital or facility.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If the patient is an animal, the dispensing occurs in a veterinary hospital or clinic, and the controlled substance is administered to the animal in that hospital or clinic.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If the controlled substance is prescribed by a licensed prescriber who is a veterinarian and the controlled substance will be dispensed by a pharmacist.</a:t>
            </a:r>
          </a:p>
          <a:p>
            <a:pPr marL="457200" lvl="1" indent="0">
              <a:buNone/>
            </a:pPr>
            <a:r>
              <a:rPr lang="en-US" sz="1200" dirty="0"/>
              <a:t>  </a:t>
            </a:r>
          </a:p>
          <a:p>
            <a:r>
              <a:rPr lang="en-US" sz="2000" dirty="0"/>
              <a:t>Beginning </a:t>
            </a:r>
            <a:r>
              <a:rPr lang="en-US" sz="2000" b="1" u="sng" dirty="0"/>
              <a:t>June 1, 2018</a:t>
            </a:r>
            <a:r>
              <a:rPr lang="en-US" sz="2000" dirty="0"/>
              <a:t>, before prescribing or dispensing a controlled substance to a patient, a licensed prescriber shall register with MAPS.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BB4F1E-9908-4324-A57A-F00F32903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Act 248 of 2017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95286A-69A1-48F9-B828-D0C4872434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173" y="105846"/>
            <a:ext cx="2362200" cy="88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8693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2128</Words>
  <Application>Microsoft Office PowerPoint</Application>
  <PresentationFormat>Widescreen</PresentationFormat>
  <Paragraphs>162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1_Office Theme</vt:lpstr>
      <vt:lpstr>Opioid Laws</vt:lpstr>
      <vt:lpstr>Public Act 246 of 2017</vt:lpstr>
      <vt:lpstr>Public Act 246 of 2017</vt:lpstr>
      <vt:lpstr>Public Act 246 of 2017</vt:lpstr>
      <vt:lpstr>Public Act 246 of 2017</vt:lpstr>
      <vt:lpstr>Public Act 247 of 2017 (PA 101 of 2018)</vt:lpstr>
      <vt:lpstr>Public Act 247 of 2017 (PA 101 of 2018) </vt:lpstr>
      <vt:lpstr>Public Act 247 of 2017 (PA 101 of 2018)</vt:lpstr>
      <vt:lpstr>Public Act 248 of 2017</vt:lpstr>
      <vt:lpstr>Public Act 249 of 2017</vt:lpstr>
      <vt:lpstr>Public Act 249 of 2017</vt:lpstr>
      <vt:lpstr>Public Act 249 of 2017</vt:lpstr>
      <vt:lpstr>Public Act 250 of 2017</vt:lpstr>
      <vt:lpstr>Public Act 251 of 2017</vt:lpstr>
      <vt:lpstr>Public Act 252 of 2017</vt:lpstr>
      <vt:lpstr>Public Act 252 of 2017</vt:lpstr>
      <vt:lpstr>Public Act 253 of 2017</vt:lpstr>
      <vt:lpstr>Public Act 254 of 2017</vt:lpstr>
      <vt:lpstr>Public Act 255 of 2017</vt:lpstr>
      <vt:lpstr>Public Act 101 of 2018</vt:lpstr>
      <vt:lpstr>Additional Resources &amp; Information</vt:lpstr>
      <vt:lpstr>Contacts for MAPS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 – Recently Enacted Legislation</dc:title>
  <dc:creator>Winans, Haley (LARA)</dc:creator>
  <cp:lastModifiedBy>Daniels, Amber (LARA)</cp:lastModifiedBy>
  <cp:revision>43</cp:revision>
  <dcterms:created xsi:type="dcterms:W3CDTF">2018-02-22T15:33:13Z</dcterms:created>
  <dcterms:modified xsi:type="dcterms:W3CDTF">2018-10-01T18:06:34Z</dcterms:modified>
</cp:coreProperties>
</file>