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embeddedFontLst>
    <p:embeddedFont>
      <p:font typeface="Amatic SC"/>
      <p:regular r:id="rId27"/>
      <p:bold r:id="rId28"/>
    </p:embeddedFont>
    <p:embeddedFont>
      <p:font typeface="Source Code Pro"/>
      <p:regular r:id="rId29"/>
      <p:bold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AmaticSC-bold.fntdata"/><Relationship Id="rId27" Type="http://schemas.openxmlformats.org/officeDocument/2006/relationships/font" Target="fonts/AmaticS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SourceCodePr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font" Target="fonts/SourceCodePro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e44fc94cd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e44fc94cd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e490b8d9e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e490b8d9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e44fc94cd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e44fc94cd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e4eda5e44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e4eda5e44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e44fc94cd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e44fc94cd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e44fc94cd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e44fc94cd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461eaf9f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4461eaf9f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e44fc94cd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e44fc94cd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e4eda5e44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3e4eda5e4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e44fc94cd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3e44fc94cd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e44fc94cd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e44fc94cd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e44fc94cd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e44fc94cd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e4eda5e44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e4eda5e44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e4eda5e44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e4eda5e44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e44fc94cd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e44fc94cd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e490b8d9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e490b8d9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e44fc94cd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e44fc94cd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e4eda5e44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e4eda5e44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e44fc94cd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e44fc94cd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e44fc94cd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e44fc94cd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rt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samhsa.gov/data/NSDUH/2012SummNatFindDetTables/DetTabs/NSDUH-DetTabsTOC2012.htm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B6D7A8"/>
            </a:gs>
            <a:gs pos="100000">
              <a:srgbClr val="616D73"/>
            </a:gs>
          </a:gsLst>
          <a:lin ang="5400012" scaled="0"/>
        </a:gra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Pill Fix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and Other Truths of Substance Ab/Use</a:t>
            </a:r>
            <a:endParaRPr sz="4800"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158725"/>
            <a:ext cx="8520600" cy="1733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Amatic SC"/>
                <a:ea typeface="Amatic SC"/>
                <a:cs typeface="Amatic SC"/>
                <a:sym typeface="Amatic SC"/>
              </a:rPr>
              <a:t>WHI OPIOID SUMMIT 2018</a:t>
            </a:r>
            <a:endParaRPr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Amatic SC"/>
                <a:ea typeface="Amatic SC"/>
                <a:cs typeface="Amatic SC"/>
                <a:sym typeface="Amatic SC"/>
              </a:rPr>
              <a:t> </a:t>
            </a:r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9625" y="3605300"/>
            <a:ext cx="1178850" cy="1178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87650" y="4227325"/>
            <a:ext cx="2577800" cy="78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2"/>
          <p:cNvSpPr txBox="1"/>
          <p:nvPr>
            <p:ph idx="1" type="body"/>
          </p:nvPr>
        </p:nvSpPr>
        <p:spPr>
          <a:xfrm>
            <a:off x="130250" y="390775"/>
            <a:ext cx="8702100" cy="41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In 2017, </a:t>
            </a:r>
            <a:r>
              <a:rPr b="1" lang="en" sz="3000">
                <a:solidFill>
                  <a:srgbClr val="CC0000"/>
                </a:solidFill>
                <a:latin typeface="Amatic SC"/>
                <a:ea typeface="Amatic SC"/>
                <a:cs typeface="Amatic SC"/>
                <a:sym typeface="Amatic SC"/>
              </a:rPr>
              <a:t>72%</a:t>
            </a: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 of Washtenaw County high school students  believed that a majority of what they do at school</a:t>
            </a: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 does </a:t>
            </a:r>
            <a:r>
              <a:rPr b="1" lang="en" sz="3000">
                <a:solidFill>
                  <a:srgbClr val="CC0000"/>
                </a:solidFill>
                <a:latin typeface="Amatic SC"/>
                <a:ea typeface="Amatic SC"/>
                <a:cs typeface="Amatic SC"/>
                <a:sym typeface="Amatic SC"/>
              </a:rPr>
              <a:t>not</a:t>
            </a: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 make a difference.                       </a:t>
            </a:r>
            <a:endParaRPr b="1"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- MiPHY 2017</a:t>
            </a:r>
            <a:endParaRPr b="1"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3000"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What happens when those who lead </a:t>
            </a:r>
            <a:endParaRPr b="1"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r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3000">
                <a:solidFill>
                  <a:srgbClr val="CC0000"/>
                </a:solidFill>
                <a:latin typeface="Amatic SC"/>
                <a:ea typeface="Amatic SC"/>
                <a:cs typeface="Amatic SC"/>
                <a:sym typeface="Amatic SC"/>
              </a:rPr>
              <a:t>look the other way?</a:t>
            </a: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 </a:t>
            </a:r>
            <a:endParaRPr b="1" sz="3000">
              <a:latin typeface="Amatic SC"/>
              <a:ea typeface="Amatic SC"/>
              <a:cs typeface="Amatic SC"/>
              <a:sym typeface="Amatic SC"/>
            </a:endParaRPr>
          </a:p>
        </p:txBody>
      </p:sp>
      <p:cxnSp>
        <p:nvCxnSpPr>
          <p:cNvPr id="108" name="Google Shape;108;p23"/>
          <p:cNvCxnSpPr/>
          <p:nvPr/>
        </p:nvCxnSpPr>
        <p:spPr>
          <a:xfrm flipH="1" rot="10800000">
            <a:off x="4261750" y="395900"/>
            <a:ext cx="3753000" cy="1887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rgbClr val="6AA84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23"/>
          <p:cNvCxnSpPr/>
          <p:nvPr/>
        </p:nvCxnSpPr>
        <p:spPr>
          <a:xfrm flipH="1">
            <a:off x="7849000" y="398300"/>
            <a:ext cx="158100" cy="1647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0" name="Google Shape;110;p23"/>
          <p:cNvCxnSpPr/>
          <p:nvPr/>
        </p:nvCxnSpPr>
        <p:spPr>
          <a:xfrm rot="10800000">
            <a:off x="7807900" y="254000"/>
            <a:ext cx="199200" cy="144300"/>
          </a:xfrm>
          <a:prstGeom prst="straightConnector1">
            <a:avLst/>
          </a:prstGeom>
          <a:noFill/>
          <a:ln cap="flat" cmpd="sng" w="9525">
            <a:solidFill>
              <a:srgbClr val="6AA84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1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4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 In Smoke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6"/>
          <p:cNvSpPr txBox="1"/>
          <p:nvPr>
            <p:ph idx="1" type="body"/>
          </p:nvPr>
        </p:nvSpPr>
        <p:spPr>
          <a:xfrm>
            <a:off x="311700" y="521025"/>
            <a:ext cx="8520600" cy="404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0000"/>
                </a:solidFill>
                <a:latin typeface="Amatic SC"/>
                <a:ea typeface="Amatic SC"/>
                <a:cs typeface="Amatic SC"/>
                <a:sym typeface="Amatic SC"/>
              </a:rPr>
              <a:t>89.4%</a:t>
            </a:r>
            <a:r>
              <a:rPr b="1" lang="en" sz="3600">
                <a:latin typeface="Amatic SC"/>
                <a:ea typeface="Amatic SC"/>
                <a:cs typeface="Amatic SC"/>
                <a:sym typeface="Amatic SC"/>
              </a:rPr>
              <a:t> of Washtenaw County students report that their parents think marijuana use is wrong or very wrong.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93C47D"/>
                </a:solidFill>
                <a:latin typeface="Amatic SC"/>
                <a:ea typeface="Amatic SC"/>
                <a:cs typeface="Amatic SC"/>
                <a:sym typeface="Amatic SC"/>
              </a:rPr>
              <a:t>95.1%</a:t>
            </a:r>
            <a:r>
              <a:rPr b="1" lang="en" sz="3600">
                <a:latin typeface="Amatic SC"/>
                <a:ea typeface="Amatic SC"/>
                <a:cs typeface="Amatic SC"/>
                <a:sym typeface="Amatic SC"/>
              </a:rPr>
              <a:t> report that their parents think </a:t>
            </a:r>
            <a:r>
              <a:rPr b="1" lang="en" sz="3600">
                <a:latin typeface="Amatic SC"/>
                <a:ea typeface="Amatic SC"/>
                <a:cs typeface="Amatic SC"/>
                <a:sym typeface="Amatic SC"/>
              </a:rPr>
              <a:t>having one or two drinks of an alcoholic beverage nearly every day to be wrong or very wrong.</a:t>
            </a:r>
            <a:endParaRPr b="1" sz="36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latin typeface="Amatic SC"/>
                <a:ea typeface="Amatic SC"/>
                <a:cs typeface="Amatic SC"/>
                <a:sym typeface="Amatic SC"/>
              </a:rPr>
              <a:t>Michigan Profile for Healthy Youth: 2017-2018￼ Washtenaw High School: Alcohol and Other Drugs</a:t>
            </a:r>
            <a:endParaRPr sz="12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700"/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700"/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700"/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700"/>
                                        <p:tgtEl>
                                          <p:spTgt spid="12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700"/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700"/>
                                        <p:tgtEl>
                                          <p:spTgt spid="12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700"/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700"/>
                                        <p:tgtEl>
                                          <p:spTgt spid="12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7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Classifieds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9"/>
          <p:cNvSpPr txBox="1"/>
          <p:nvPr>
            <p:ph idx="1" type="body"/>
          </p:nvPr>
        </p:nvSpPr>
        <p:spPr>
          <a:xfrm>
            <a:off x="311700" y="442875"/>
            <a:ext cx="8520600" cy="412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What is the connection between always being </a:t>
            </a:r>
            <a:endParaRPr b="1" sz="36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i="1" lang="en" sz="36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                           </a:t>
            </a:r>
            <a:r>
              <a:rPr b="1" i="1" lang="en" sz="3600">
                <a:solidFill>
                  <a:srgbClr val="CC0000"/>
                </a:solidFill>
                <a:latin typeface="Amatic SC"/>
                <a:ea typeface="Amatic SC"/>
                <a:cs typeface="Amatic SC"/>
                <a:sym typeface="Amatic SC"/>
              </a:rPr>
              <a:t>profiled</a:t>
            </a:r>
            <a:r>
              <a:rPr b="1" lang="en" sz="3600">
                <a:solidFill>
                  <a:srgbClr val="CC0000"/>
                </a:solidFill>
                <a:latin typeface="Amatic SC"/>
                <a:ea typeface="Amatic SC"/>
                <a:cs typeface="Amatic SC"/>
                <a:sym typeface="Amatic SC"/>
              </a:rPr>
              <a:t> </a:t>
            </a:r>
            <a:endParaRPr b="1" sz="3600">
              <a:solidFill>
                <a:srgbClr val="CC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E69138"/>
                </a:solidFill>
                <a:latin typeface="Amatic SC"/>
                <a:ea typeface="Amatic SC"/>
                <a:cs typeface="Amatic SC"/>
                <a:sym typeface="Amatic SC"/>
              </a:rPr>
              <a:t>picked at</a:t>
            </a:r>
            <a:r>
              <a:rPr b="1" lang="en" sz="36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 </a:t>
            </a:r>
            <a:endParaRPr b="1" sz="36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                                 </a:t>
            </a:r>
            <a:r>
              <a:rPr b="1" lang="en" sz="3600">
                <a:solidFill>
                  <a:srgbClr val="F1C232"/>
                </a:solidFill>
                <a:latin typeface="Amatic SC"/>
                <a:ea typeface="Amatic SC"/>
                <a:cs typeface="Amatic SC"/>
                <a:sym typeface="Amatic SC"/>
              </a:rPr>
              <a:t>picked out</a:t>
            </a:r>
            <a:r>
              <a:rPr b="1" lang="en" sz="36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 </a:t>
            </a:r>
            <a:endParaRPr b="1" sz="36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and substance ab/use and mental health? </a:t>
            </a:r>
            <a:endParaRPr b="1" sz="36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rPr b="1" lang="en" sz="17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</a:t>
            </a:r>
            <a:endParaRPr b="1"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0"/>
          <p:cNvSpPr txBox="1"/>
          <p:nvPr>
            <p:ph type="title"/>
          </p:nvPr>
        </p:nvSpPr>
        <p:spPr>
          <a:xfrm>
            <a:off x="311700" y="292850"/>
            <a:ext cx="8208300" cy="5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000000"/>
                </a:solidFill>
              </a:rPr>
              <a:t>And </a:t>
            </a:r>
            <a:r>
              <a:rPr lang="en" sz="3000">
                <a:solidFill>
                  <a:srgbClr val="6D9EEB"/>
                </a:solidFill>
              </a:rPr>
              <a:t>truths</a:t>
            </a:r>
            <a:r>
              <a:rPr lang="en" sz="3000">
                <a:solidFill>
                  <a:srgbClr val="000000"/>
                </a:solidFill>
              </a:rPr>
              <a:t> ...</a:t>
            </a:r>
            <a:endParaRPr sz="3000"/>
          </a:p>
        </p:txBody>
      </p:sp>
      <p:sp>
        <p:nvSpPr>
          <p:cNvPr id="144" name="Google Shape;144;p30"/>
          <p:cNvSpPr txBox="1"/>
          <p:nvPr>
            <p:ph idx="1" type="body"/>
          </p:nvPr>
        </p:nvSpPr>
        <p:spPr>
          <a:xfrm>
            <a:off x="311700" y="1125525"/>
            <a:ext cx="8520600" cy="384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even though drug use among white and black Americans is roughly the same, black Americans are </a:t>
            </a:r>
            <a:r>
              <a:rPr b="1" lang="en" sz="2400">
                <a:solidFill>
                  <a:srgbClr val="E06666"/>
                </a:solidFill>
                <a:latin typeface="Amatic SC"/>
                <a:ea typeface="Amatic SC"/>
                <a:cs typeface="Amatic SC"/>
                <a:sym typeface="Amatic SC"/>
              </a:rPr>
              <a:t>13 times more likely</a:t>
            </a:r>
            <a:r>
              <a:rPr b="1" lang="en" sz="24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 to be arrested for buying, selling, and using drugs than their white counterparts. </a:t>
            </a:r>
            <a:r>
              <a:rPr b="1" lang="en" sz="14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-</a:t>
            </a:r>
            <a:r>
              <a:rPr lang="en" sz="14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Huffington Post </a:t>
            </a:r>
            <a:endParaRPr sz="14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Racial minorities and people of low income are </a:t>
            </a:r>
            <a:r>
              <a:rPr b="1" lang="en" sz="2400">
                <a:solidFill>
                  <a:srgbClr val="E06666"/>
                </a:solidFill>
                <a:latin typeface="Amatic SC"/>
                <a:ea typeface="Amatic SC"/>
                <a:cs typeface="Amatic SC"/>
                <a:sym typeface="Amatic SC"/>
              </a:rPr>
              <a:t>arrested at disproportionately high rates</a:t>
            </a:r>
            <a:r>
              <a:rPr b="1" lang="en" sz="24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 for drug-related offenses.</a:t>
            </a:r>
            <a:r>
              <a:rPr lang="en" sz="14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 -Chicago Sun Times. </a:t>
            </a:r>
            <a:endParaRPr sz="14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About </a:t>
            </a:r>
            <a:r>
              <a:rPr b="1" lang="en" sz="2400">
                <a:solidFill>
                  <a:srgbClr val="E06666"/>
                </a:solidFill>
                <a:latin typeface="Amatic SC"/>
                <a:ea typeface="Amatic SC"/>
                <a:cs typeface="Amatic SC"/>
                <a:sym typeface="Amatic SC"/>
              </a:rPr>
              <a:t>1 in 6 unemployed workers are addicted</a:t>
            </a:r>
            <a:r>
              <a:rPr b="1" lang="en" sz="24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 to alcohol or drugs -- almost twice the rate for full-time workers, according to the government's. </a:t>
            </a:r>
            <a:r>
              <a:rPr b="1" lang="en" sz="14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-National Survey on Drug Use and Health. </a:t>
            </a:r>
            <a:endParaRPr b="1" sz="14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400"/>
                                        <p:tgtEl>
                                          <p:spTgt spid="14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400"/>
                                        <p:tgtEl>
                                          <p:spTgt spid="14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400"/>
                                        <p:tgtEl>
                                          <p:spTgt spid="14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400"/>
                                        <p:tgtEl>
                                          <p:spTgt spid="14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400"/>
                                        <p:tgtEl>
                                          <p:spTgt spid="14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400"/>
                                        <p:tgtEl>
                                          <p:spTgt spid="14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400"/>
                                        <p:tgtEl>
                                          <p:spTgt spid="14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400"/>
                                        <p:tgtEl>
                                          <p:spTgt spid="14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400"/>
                                        <p:tgtEl>
                                          <p:spTgt spid="14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400"/>
                                        <p:tgtEl>
                                          <p:spTgt spid="14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1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Closing: A Child’s Place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Pill Fix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2"/>
          <p:cNvSpPr txBox="1"/>
          <p:nvPr>
            <p:ph type="title"/>
          </p:nvPr>
        </p:nvSpPr>
        <p:spPr>
          <a:xfrm>
            <a:off x="526250" y="494975"/>
            <a:ext cx="7862400" cy="42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chemeClr val="lt1"/>
                </a:solidFill>
              </a:rPr>
              <a:t>Is there a </a:t>
            </a:r>
            <a:r>
              <a:rPr lang="en" sz="3200">
                <a:solidFill>
                  <a:srgbClr val="E06666"/>
                </a:solidFill>
              </a:rPr>
              <a:t>discrepancy</a:t>
            </a:r>
            <a:r>
              <a:rPr lang="en" sz="3200">
                <a:solidFill>
                  <a:schemeClr val="lt1"/>
                </a:solidFill>
              </a:rPr>
              <a:t> between  Adults’ and Young People’s perceptions of substance ab/use?</a:t>
            </a:r>
            <a:endParaRPr sz="32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chemeClr val="lt1"/>
                </a:solidFill>
              </a:rPr>
              <a:t>If so, how might we </a:t>
            </a:r>
            <a:r>
              <a:rPr lang="en" sz="3200">
                <a:solidFill>
                  <a:srgbClr val="6FA8DC"/>
                </a:solidFill>
              </a:rPr>
              <a:t>listen</a:t>
            </a:r>
            <a:r>
              <a:rPr lang="en" sz="3200">
                <a:solidFill>
                  <a:schemeClr val="lt1"/>
                </a:solidFill>
              </a:rPr>
              <a:t> to each other?</a:t>
            </a:r>
            <a:endParaRPr sz="32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6FA8DC"/>
                </a:solidFill>
              </a:rPr>
              <a:t>Learn</a:t>
            </a:r>
            <a:r>
              <a:rPr lang="en" sz="3200">
                <a:solidFill>
                  <a:schemeClr val="lt1"/>
                </a:solidFill>
              </a:rPr>
              <a:t> from each other? </a:t>
            </a:r>
            <a:endParaRPr sz="32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400"/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400"/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400"/>
                                        <p:tgtEl>
                                          <p:spTgt spid="1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400"/>
                                        <p:tgtEl>
                                          <p:spTgt spid="1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400"/>
                                        <p:tgtEl>
                                          <p:spTgt spid="1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400"/>
                                        <p:tgtEl>
                                          <p:spTgt spid="1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400"/>
                                        <p:tgtEl>
                                          <p:spTgt spid="1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idx="4294967295" type="body"/>
          </p:nvPr>
        </p:nvSpPr>
        <p:spPr>
          <a:xfrm>
            <a:off x="311700" y="560100"/>
            <a:ext cx="8520600" cy="40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 u="sng">
                <a:solidFill>
                  <a:srgbClr val="E06666"/>
                </a:solidFill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3.1 million</a:t>
            </a:r>
            <a:r>
              <a:rPr b="1" lang="en" sz="3000">
                <a:solidFill>
                  <a:schemeClr val="accent2"/>
                </a:solidFill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 persons </a:t>
            </a:r>
            <a:endParaRPr b="1" sz="3000">
              <a:solidFill>
                <a:schemeClr val="accent2"/>
              </a:solidFill>
              <a:highlight>
                <a:schemeClr val="lt1"/>
              </a:highlight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 u="sng">
                <a:solidFill>
                  <a:srgbClr val="E69138"/>
                </a:solidFill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12 to 25</a:t>
            </a:r>
            <a:r>
              <a:rPr b="1" lang="en" sz="3000">
                <a:solidFill>
                  <a:schemeClr val="accent2"/>
                </a:solidFill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 years old (5.3%) </a:t>
            </a:r>
            <a:endParaRPr b="1" sz="3000">
              <a:solidFill>
                <a:schemeClr val="accent2"/>
              </a:solidFill>
              <a:highlight>
                <a:schemeClr val="lt1"/>
              </a:highlight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 u="sng">
                <a:solidFill>
                  <a:srgbClr val="E06666"/>
                </a:solidFill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used OTC</a:t>
            </a:r>
            <a:r>
              <a:rPr b="1" lang="en" sz="3000">
                <a:solidFill>
                  <a:schemeClr val="accent2"/>
                </a:solidFill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 cough and cold medications </a:t>
            </a:r>
            <a:r>
              <a:rPr b="1" lang="en" sz="3000" u="sng">
                <a:solidFill>
                  <a:srgbClr val="E69138"/>
                </a:solidFill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to get high</a:t>
            </a:r>
            <a:r>
              <a:rPr b="1" lang="en" sz="3000">
                <a:solidFill>
                  <a:schemeClr val="accent2"/>
                </a:solidFill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 in 2006</a:t>
            </a:r>
            <a:endParaRPr b="1" sz="3000">
              <a:solidFill>
                <a:schemeClr val="accent2"/>
              </a:solidFill>
              <a:highlight>
                <a:schemeClr val="lt1"/>
              </a:highlight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accent2"/>
              </a:solidFill>
              <a:highlight>
                <a:schemeClr val="lt1"/>
              </a:highlight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2"/>
                </a:solidFill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-Substance Abuse and Mental Health Services Administration</a:t>
            </a:r>
            <a:endParaRPr sz="2400">
              <a:solidFill>
                <a:schemeClr val="accent2"/>
              </a:solidFill>
              <a:highlight>
                <a:schemeClr val="lt1"/>
              </a:highlight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7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8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818850"/>
            <a:ext cx="8520600" cy="350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300">
                <a:solidFill>
                  <a:srgbClr val="93C47D"/>
                </a:solidFill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70%</a:t>
            </a:r>
            <a:r>
              <a:rPr b="1" lang="en" sz="4300"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 of parents report discussing marijuana ab/use</a:t>
            </a:r>
            <a:endParaRPr b="1" sz="4300">
              <a:highlight>
                <a:schemeClr val="lt1"/>
              </a:highlight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4300"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only </a:t>
            </a:r>
            <a:r>
              <a:rPr b="1" lang="en" sz="4300">
                <a:solidFill>
                  <a:srgbClr val="E06666"/>
                </a:solidFill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36%</a:t>
            </a:r>
            <a:r>
              <a:rPr b="1" lang="en" sz="4300"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 discussed prescription drug ab/use </a:t>
            </a:r>
            <a:endParaRPr b="1" sz="4300">
              <a:highlight>
                <a:schemeClr val="lt1"/>
              </a:highlight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4300"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 </a:t>
            </a:r>
            <a:r>
              <a:rPr b="1" lang="en" sz="4300" u="sng"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And only </a:t>
            </a:r>
            <a:r>
              <a:rPr b="1" lang="en" sz="4300" u="sng">
                <a:solidFill>
                  <a:srgbClr val="E06666"/>
                </a:solidFill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33%</a:t>
            </a:r>
            <a:r>
              <a:rPr b="1" lang="en" sz="4300" u="sng"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 discussed OTC ab/use</a:t>
            </a:r>
            <a:endParaRPr b="1" sz="4300" u="sng">
              <a:highlight>
                <a:schemeClr val="lt1"/>
              </a:highlight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200">
              <a:highlight>
                <a:schemeClr val="lt1"/>
              </a:highlight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Crouch BI, Caravati EM, Booth J. Trends in child and teen nonprescription drug abuse reported </a:t>
            </a:r>
            <a:endParaRPr sz="1200">
              <a:highlight>
                <a:schemeClr val="lt1"/>
              </a:highlight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to a regional poison control center. </a:t>
            </a:r>
            <a:r>
              <a:rPr i="1" lang="en" sz="1200"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Am J Health Syst Pharm</a:t>
            </a:r>
            <a:r>
              <a:rPr lang="en" sz="1200">
                <a:highlight>
                  <a:schemeClr val="lt1"/>
                </a:highlight>
                <a:latin typeface="Amatic SC"/>
                <a:ea typeface="Amatic SC"/>
                <a:cs typeface="Amatic SC"/>
                <a:sym typeface="Amatic SC"/>
              </a:rPr>
              <a:t>. 2004;61(12):1252–1257.</a:t>
            </a:r>
            <a:endParaRPr sz="1200">
              <a:highlight>
                <a:schemeClr val="lt1"/>
              </a:highlight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 u="sng">
              <a:highlight>
                <a:schemeClr val="lt1"/>
              </a:highlight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Take Down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idx="1" type="body"/>
          </p:nvPr>
        </p:nvSpPr>
        <p:spPr>
          <a:xfrm>
            <a:off x="311700" y="260525"/>
            <a:ext cx="8520600" cy="430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latin typeface="Amatic SC"/>
                <a:ea typeface="Amatic SC"/>
                <a:cs typeface="Amatic SC"/>
                <a:sym typeface="Amatic SC"/>
              </a:rPr>
              <a:t>Which </a:t>
            </a:r>
            <a:r>
              <a:rPr lang="en" sz="6000">
                <a:solidFill>
                  <a:srgbClr val="783F04"/>
                </a:solidFill>
                <a:latin typeface="Amatic SC"/>
                <a:ea typeface="Amatic SC"/>
                <a:cs typeface="Amatic SC"/>
                <a:sym typeface="Amatic SC"/>
              </a:rPr>
              <a:t>v</a:t>
            </a:r>
            <a:r>
              <a:rPr lang="en" sz="6000">
                <a:solidFill>
                  <a:srgbClr val="F1C232"/>
                </a:solidFill>
                <a:latin typeface="Amatic SC"/>
                <a:ea typeface="Amatic SC"/>
                <a:cs typeface="Amatic SC"/>
                <a:sym typeface="Amatic SC"/>
              </a:rPr>
              <a:t>o</a:t>
            </a:r>
            <a:r>
              <a:rPr lang="en" sz="6000">
                <a:solidFill>
                  <a:srgbClr val="6AA84F"/>
                </a:solidFill>
                <a:latin typeface="Amatic SC"/>
                <a:ea typeface="Amatic SC"/>
                <a:cs typeface="Amatic SC"/>
                <a:sym typeface="Amatic SC"/>
              </a:rPr>
              <a:t>i</a:t>
            </a:r>
            <a:r>
              <a:rPr lang="en" sz="6000">
                <a:solidFill>
                  <a:srgbClr val="990000"/>
                </a:solidFill>
                <a:latin typeface="Amatic SC"/>
                <a:ea typeface="Amatic SC"/>
                <a:cs typeface="Amatic SC"/>
                <a:sym typeface="Amatic SC"/>
              </a:rPr>
              <a:t>c</a:t>
            </a:r>
            <a:r>
              <a:rPr lang="en" sz="6000">
                <a:solidFill>
                  <a:srgbClr val="45818E"/>
                </a:solidFill>
                <a:latin typeface="Amatic SC"/>
                <a:ea typeface="Amatic SC"/>
                <a:cs typeface="Amatic SC"/>
                <a:sym typeface="Amatic SC"/>
              </a:rPr>
              <a:t>e</a:t>
            </a:r>
            <a:r>
              <a:rPr lang="en" sz="6000">
                <a:solidFill>
                  <a:srgbClr val="783F04"/>
                </a:solidFill>
                <a:latin typeface="Amatic SC"/>
                <a:ea typeface="Amatic SC"/>
                <a:cs typeface="Amatic SC"/>
                <a:sym typeface="Amatic SC"/>
              </a:rPr>
              <a:t>s</a:t>
            </a:r>
            <a:r>
              <a:rPr lang="en" sz="6000">
                <a:latin typeface="Amatic SC"/>
                <a:ea typeface="Amatic SC"/>
                <a:cs typeface="Amatic SC"/>
                <a:sym typeface="Amatic SC"/>
              </a:rPr>
              <a:t> have we forsaken?</a:t>
            </a:r>
            <a:endParaRPr sz="6000">
              <a:solidFill>
                <a:srgbClr val="93C47D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93C47D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93C47D"/>
                </a:solidFill>
                <a:latin typeface="Amatic SC"/>
                <a:ea typeface="Amatic SC"/>
                <a:cs typeface="Amatic SC"/>
                <a:sym typeface="Amatic SC"/>
              </a:rPr>
              <a:t>81%</a:t>
            </a: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 of Washtenaw County students feel they can ask their parents for help with personal problems.</a:t>
            </a:r>
            <a:endParaRPr b="1"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This drops to </a:t>
            </a:r>
            <a:r>
              <a:rPr b="1" lang="en" sz="3000">
                <a:solidFill>
                  <a:srgbClr val="E06666"/>
                </a:solidFill>
                <a:latin typeface="Amatic SC"/>
                <a:ea typeface="Amatic SC"/>
                <a:cs typeface="Amatic SC"/>
                <a:sym typeface="Amatic SC"/>
              </a:rPr>
              <a:t>53.4%</a:t>
            </a: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 among students with lower academic scores.</a:t>
            </a:r>
            <a:endParaRPr b="1"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200">
                <a:latin typeface="Amatic SC"/>
                <a:ea typeface="Amatic SC"/>
                <a:cs typeface="Amatic SC"/>
                <a:sym typeface="Amatic SC"/>
              </a:rPr>
              <a:t>Michigan Profile for Healthy Youth: 2017-2018￼ Washtenaw Family domain</a:t>
            </a:r>
            <a:endParaRPr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900"/>
                                        <p:tgtEl>
                                          <p:spTgt spid="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900"/>
                                        <p:tgtEl>
                                          <p:spTgt spid="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900"/>
                                        <p:tgtEl>
                                          <p:spTgt spid="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900"/>
                                        <p:tgtEl>
                                          <p:spTgt spid="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900"/>
                                        <p:tgtEl>
                                          <p:spTgt spid="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900"/>
                                        <p:tgtEl>
                                          <p:spTgt spid="9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/>
          <p:nvPr>
            <p:ph idx="1" type="body"/>
          </p:nvPr>
        </p:nvSpPr>
        <p:spPr>
          <a:xfrm>
            <a:off x="311700" y="442875"/>
            <a:ext cx="8520600" cy="412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In 2017, </a:t>
            </a:r>
            <a:r>
              <a:rPr b="1" lang="en" sz="3000">
                <a:solidFill>
                  <a:srgbClr val="CC0000"/>
                </a:solidFill>
                <a:latin typeface="Amatic SC"/>
                <a:ea typeface="Amatic SC"/>
                <a:cs typeface="Amatic SC"/>
                <a:sym typeface="Amatic SC"/>
              </a:rPr>
              <a:t>48%</a:t>
            </a: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 of Washtenaw County high school students watched students getting </a:t>
            </a:r>
            <a:r>
              <a:rPr b="1" lang="en" sz="3000">
                <a:solidFill>
                  <a:srgbClr val="E06666"/>
                </a:solidFill>
                <a:latin typeface="Amatic SC"/>
                <a:ea typeface="Amatic SC"/>
                <a:cs typeface="Amatic SC"/>
                <a:sym typeface="Amatic SC"/>
              </a:rPr>
              <a:t>pushed</a:t>
            </a: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, </a:t>
            </a:r>
            <a:r>
              <a:rPr b="1" lang="en" sz="3000">
                <a:solidFill>
                  <a:srgbClr val="CC0000"/>
                </a:solidFill>
                <a:latin typeface="Amatic SC"/>
                <a:ea typeface="Amatic SC"/>
                <a:cs typeface="Amatic SC"/>
                <a:sym typeface="Amatic SC"/>
              </a:rPr>
              <a:t>hit</a:t>
            </a: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 or </a:t>
            </a:r>
            <a:r>
              <a:rPr b="1" lang="en" sz="3000">
                <a:solidFill>
                  <a:srgbClr val="990000"/>
                </a:solidFill>
                <a:latin typeface="Amatic SC"/>
                <a:ea typeface="Amatic SC"/>
                <a:cs typeface="Amatic SC"/>
                <a:sym typeface="Amatic SC"/>
              </a:rPr>
              <a:t>punched</a:t>
            </a: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 more times during the past 12 months.  </a:t>
            </a:r>
            <a:endParaRPr b="1"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000">
                <a:latin typeface="Amatic SC"/>
                <a:ea typeface="Amatic SC"/>
                <a:cs typeface="Amatic SC"/>
                <a:sym typeface="Amatic SC"/>
              </a:rPr>
              <a:t>-MiPHY 2017</a:t>
            </a:r>
            <a:endParaRPr b="1" sz="30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3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